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6"/>
  </p:notesMasterIdLst>
  <p:sldIdLst>
    <p:sldId id="256" r:id="rId2"/>
    <p:sldId id="294" r:id="rId3"/>
    <p:sldId id="257" r:id="rId4"/>
    <p:sldId id="263" r:id="rId5"/>
    <p:sldId id="258" r:id="rId6"/>
    <p:sldId id="283" r:id="rId7"/>
    <p:sldId id="259" r:id="rId8"/>
    <p:sldId id="264" r:id="rId9"/>
    <p:sldId id="285" r:id="rId10"/>
    <p:sldId id="261" r:id="rId11"/>
    <p:sldId id="268" r:id="rId12"/>
    <p:sldId id="291" r:id="rId13"/>
    <p:sldId id="262" r:id="rId14"/>
    <p:sldId id="287" r:id="rId15"/>
    <p:sldId id="290" r:id="rId16"/>
    <p:sldId id="286" r:id="rId17"/>
    <p:sldId id="265" r:id="rId18"/>
    <p:sldId id="288" r:id="rId19"/>
    <p:sldId id="289" r:id="rId20"/>
    <p:sldId id="293" r:id="rId21"/>
    <p:sldId id="295" r:id="rId22"/>
    <p:sldId id="292" r:id="rId23"/>
    <p:sldId id="269" r:id="rId24"/>
    <p:sldId id="278" r:id="rId25"/>
  </p:sldIdLst>
  <p:sldSz cx="9144000" cy="5143500" type="screen16x9"/>
  <p:notesSz cx="6858000" cy="9144000"/>
  <p:embeddedFontLst>
    <p:embeddedFont>
      <p:font typeface="Merriweather" panose="020B0604020202020204" charset="0"/>
      <p:regular r:id="rId27"/>
      <p:bold r:id="rId28"/>
    </p:embeddedFont>
    <p:embeddedFont>
      <p:font typeface="Open Sans"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667"/>
    <a:srgbClr val="FFA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6004B2-397F-4787-A062-79AD1E7410C1}">
  <a:tblStyle styleId="{4E6004B2-397F-4787-A062-79AD1E7410C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1334246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7880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6705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1883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36318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36613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65282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42953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64702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80689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69168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3595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33778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5137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08810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35103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9613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4156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79233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88604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113853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886763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89309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19959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75578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p:nvPr/>
        </p:nvSpPr>
        <p:spPr>
          <a:xfrm>
            <a:off x="0" y="0"/>
            <a:ext cx="3044100" cy="5143500"/>
          </a:xfrm>
          <a:prstGeom prst="rect">
            <a:avLst/>
          </a:prstGeom>
          <a:solidFill>
            <a:srgbClr val="2946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3044100" y="0"/>
            <a:ext cx="6099900" cy="5143500"/>
          </a:xfrm>
          <a:prstGeom prst="rect">
            <a:avLst/>
          </a:prstGeom>
          <a:solidFill>
            <a:srgbClr val="FFA800">
              <a:alpha val="858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txBox="1">
            <a:spLocks noGrp="1"/>
          </p:cNvSpPr>
          <p:nvPr>
            <p:ph type="ctrTitle"/>
          </p:nvPr>
        </p:nvSpPr>
        <p:spPr>
          <a:xfrm>
            <a:off x="3679325" y="2753850"/>
            <a:ext cx="4903800" cy="1159800"/>
          </a:xfrm>
          <a:prstGeom prst="rect">
            <a:avLst/>
          </a:prstGeom>
        </p:spPr>
        <p:txBody>
          <a:bodyPr spcFirstLastPara="1" wrap="square" lIns="91425" tIns="91425" rIns="91425" bIns="91425" anchor="ctr" anchorCtr="0"/>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cxnSp>
        <p:nvCxnSpPr>
          <p:cNvPr id="13" name="Shape 13"/>
          <p:cNvCxnSpPr/>
          <p:nvPr/>
        </p:nvCxnSpPr>
        <p:spPr>
          <a:xfrm>
            <a:off x="3815840" y="4083900"/>
            <a:ext cx="695700" cy="0"/>
          </a:xfrm>
          <a:prstGeom prst="straightConnector1">
            <a:avLst/>
          </a:prstGeom>
          <a:noFill/>
          <a:ln w="38100" cap="flat" cmpd="sng">
            <a:solidFill>
              <a:srgbClr val="FFFFFF"/>
            </a:solidFill>
            <a:prstDash val="solid"/>
            <a:round/>
            <a:headEnd type="none" w="med" len="med"/>
            <a:tailEnd type="none" w="med" len="med"/>
          </a:ln>
        </p:spPr>
      </p:cxnSp>
      <p:sp>
        <p:nvSpPr>
          <p:cNvPr id="14" name="Shape 14"/>
          <p:cNvSpPr/>
          <p:nvPr/>
        </p:nvSpPr>
        <p:spPr>
          <a:xfrm>
            <a:off x="1747200" y="2787000"/>
            <a:ext cx="1296900" cy="12969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white)">
  <p:cSld name="BLANK_1_1">
    <p:spTree>
      <p:nvGrpSpPr>
        <p:cNvPr id="1" name="Shape 95"/>
        <p:cNvGrpSpPr/>
        <p:nvPr/>
      </p:nvGrpSpPr>
      <p:grpSpPr>
        <a:xfrm>
          <a:off x="0" y="0"/>
          <a:ext cx="0" cy="0"/>
          <a:chOff x="0" y="0"/>
          <a:chExt cx="0" cy="0"/>
        </a:xfrm>
      </p:grpSpPr>
      <p:sp>
        <p:nvSpPr>
          <p:cNvPr id="96" name="Shape 96"/>
          <p:cNvSpPr/>
          <p:nvPr/>
        </p:nvSpPr>
        <p:spPr>
          <a:xfrm>
            <a:off x="0" y="-5925"/>
            <a:ext cx="9144000" cy="5149500"/>
          </a:xfrm>
          <a:prstGeom prst="frame">
            <a:avLst>
              <a:gd name="adj1" fmla="val 5041"/>
            </a:avLst>
          </a:prstGeom>
          <a:solidFill>
            <a:srgbClr val="FFA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Shape 97"/>
          <p:cNvSpPr/>
          <p:nvPr/>
        </p:nvSpPr>
        <p:spPr>
          <a:xfrm>
            <a:off x="4303650" y="4607000"/>
            <a:ext cx="536700" cy="536700"/>
          </a:xfrm>
          <a:prstGeom prst="rect">
            <a:avLst/>
          </a:prstGeom>
          <a:solidFill>
            <a:srgbClr val="2946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8" name="Shape 98"/>
          <p:cNvSpPr txBox="1">
            <a:spLocks noGrp="1"/>
          </p:cNvSpPr>
          <p:nvPr>
            <p:ph type="sldNum" idx="12"/>
          </p:nvPr>
        </p:nvSpPr>
        <p:spPr>
          <a:xfrm>
            <a:off x="4303575" y="4606750"/>
            <a:ext cx="536700" cy="536700"/>
          </a:xfrm>
          <a:prstGeom prst="rect">
            <a:avLst/>
          </a:prstGeom>
          <a:noFill/>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Shape 16"/>
          <p:cNvSpPr/>
          <p:nvPr/>
        </p:nvSpPr>
        <p:spPr>
          <a:xfrm>
            <a:off x="0" y="0"/>
            <a:ext cx="4572000" cy="5143500"/>
          </a:xfrm>
          <a:prstGeom prst="rect">
            <a:avLst/>
          </a:prstGeom>
          <a:solidFill>
            <a:srgbClr val="FFA800">
              <a:alpha val="858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457200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0" y="0"/>
            <a:ext cx="536700" cy="536700"/>
          </a:xfrm>
          <a:prstGeom prst="rect">
            <a:avLst/>
          </a:prstGeom>
          <a:solidFill>
            <a:srgbClr val="2946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txBox="1">
            <a:spLocks noGrp="1"/>
          </p:cNvSpPr>
          <p:nvPr>
            <p:ph type="ctrTitle"/>
          </p:nvPr>
        </p:nvSpPr>
        <p:spPr>
          <a:xfrm>
            <a:off x="5020500" y="2251075"/>
            <a:ext cx="3675000"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0" name="Shape 20"/>
          <p:cNvSpPr txBox="1">
            <a:spLocks noGrp="1"/>
          </p:cNvSpPr>
          <p:nvPr>
            <p:ph type="subTitle" idx="1"/>
          </p:nvPr>
        </p:nvSpPr>
        <p:spPr>
          <a:xfrm>
            <a:off x="5020500" y="3602050"/>
            <a:ext cx="3675000" cy="573900"/>
          </a:xfrm>
          <a:prstGeom prst="rect">
            <a:avLst/>
          </a:prstGeom>
        </p:spPr>
        <p:txBody>
          <a:bodyPr spcFirstLastPara="1" wrap="square" lIns="91425" tIns="91425" rIns="91425" bIns="91425" anchor="t" anchorCtr="0"/>
          <a:lstStyle>
            <a:lvl1pPr lvl="0" rtl="0">
              <a:spcBef>
                <a:spcPts val="0"/>
              </a:spcBef>
              <a:spcAft>
                <a:spcPts val="0"/>
              </a:spcAft>
              <a:buClr>
                <a:srgbClr val="FFA800"/>
              </a:buClr>
              <a:buSzPts val="1400"/>
              <a:buNone/>
              <a:defRPr sz="1400">
                <a:solidFill>
                  <a:srgbClr val="FFA800"/>
                </a:solidFill>
              </a:defRPr>
            </a:lvl1pPr>
            <a:lvl2pPr lvl="1" rtl="0">
              <a:spcBef>
                <a:spcPts val="0"/>
              </a:spcBef>
              <a:spcAft>
                <a:spcPts val="0"/>
              </a:spcAft>
              <a:buClr>
                <a:srgbClr val="FFA800"/>
              </a:buClr>
              <a:buSzPts val="1400"/>
              <a:buNone/>
              <a:defRPr sz="1400">
                <a:solidFill>
                  <a:srgbClr val="FFA800"/>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endParaRPr/>
          </a:p>
        </p:txBody>
      </p:sp>
      <p:sp>
        <p:nvSpPr>
          <p:cNvPr id="21" name="Shape 21"/>
          <p:cNvSpPr txBox="1">
            <a:spLocks noGrp="1"/>
          </p:cNvSpPr>
          <p:nvPr>
            <p:ph type="sldNum" idx="12"/>
          </p:nvPr>
        </p:nvSpPr>
        <p:spPr>
          <a:xfrm>
            <a:off x="0" y="0"/>
            <a:ext cx="536700" cy="536700"/>
          </a:xfrm>
          <a:prstGeom prst="rect">
            <a:avLst/>
          </a:prstGeom>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pPr marL="0" lvl="0" indent="0">
              <a:spcBef>
                <a:spcPts val="0"/>
              </a:spcBef>
              <a:spcAft>
                <a:spcPts val="0"/>
              </a:spcAft>
              <a:buNone/>
            </a:pPr>
            <a:fld id="{00000000-1234-1234-1234-123412341234}" type="slidenum">
              <a:rPr lang="en"/>
              <a:t>‹#›</a:t>
            </a:fld>
            <a:endParaRPr/>
          </a:p>
        </p:txBody>
      </p:sp>
      <p:cxnSp>
        <p:nvCxnSpPr>
          <p:cNvPr id="22" name="Shape 22"/>
          <p:cNvCxnSpPr/>
          <p:nvPr/>
        </p:nvCxnSpPr>
        <p:spPr>
          <a:xfrm>
            <a:off x="5136765" y="3486150"/>
            <a:ext cx="452400" cy="0"/>
          </a:xfrm>
          <a:prstGeom prst="straightConnector1">
            <a:avLst/>
          </a:prstGeom>
          <a:noFill/>
          <a:ln w="28575" cap="flat" cmpd="sng">
            <a:solidFill>
              <a:srgbClr val="FFA800"/>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alf - Text right" type="tx">
  <p:cSld name="TITLE_AND_BODY">
    <p:spTree>
      <p:nvGrpSpPr>
        <p:cNvPr id="1" name="Shape 31"/>
        <p:cNvGrpSpPr/>
        <p:nvPr/>
      </p:nvGrpSpPr>
      <p:grpSpPr>
        <a:xfrm>
          <a:off x="0" y="0"/>
          <a:ext cx="0" cy="0"/>
          <a:chOff x="0" y="0"/>
          <a:chExt cx="0" cy="0"/>
        </a:xfrm>
      </p:grpSpPr>
      <p:sp>
        <p:nvSpPr>
          <p:cNvPr id="32" name="Shape 32"/>
          <p:cNvSpPr/>
          <p:nvPr/>
        </p:nvSpPr>
        <p:spPr>
          <a:xfrm>
            <a:off x="0" y="0"/>
            <a:ext cx="4572000" cy="5143500"/>
          </a:xfrm>
          <a:prstGeom prst="rect">
            <a:avLst/>
          </a:prstGeom>
          <a:solidFill>
            <a:srgbClr val="FFA800">
              <a:alpha val="858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457200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txBox="1">
            <a:spLocks noGrp="1"/>
          </p:cNvSpPr>
          <p:nvPr>
            <p:ph type="title"/>
          </p:nvPr>
        </p:nvSpPr>
        <p:spPr>
          <a:xfrm>
            <a:off x="4994225" y="693650"/>
            <a:ext cx="3692400" cy="7689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Shape 35"/>
          <p:cNvSpPr txBox="1">
            <a:spLocks noGrp="1"/>
          </p:cNvSpPr>
          <p:nvPr>
            <p:ph type="body" idx="1"/>
          </p:nvPr>
        </p:nvSpPr>
        <p:spPr>
          <a:xfrm>
            <a:off x="4994225" y="1585101"/>
            <a:ext cx="3692400" cy="3340800"/>
          </a:xfrm>
          <a:prstGeom prst="rect">
            <a:avLst/>
          </a:prstGeom>
        </p:spPr>
        <p:txBody>
          <a:bodyPr spcFirstLastPara="1" wrap="square" lIns="91425" tIns="91425" rIns="91425" bIns="91425" anchor="t" anchorCtr="0"/>
          <a:lstStyle>
            <a:lvl1pPr marL="457200" lvl="0" indent="-342900">
              <a:spcBef>
                <a:spcPts val="600"/>
              </a:spcBef>
              <a:spcAft>
                <a:spcPts val="0"/>
              </a:spcAft>
              <a:buClr>
                <a:srgbClr val="FFC200"/>
              </a:buClr>
              <a:buSzPts val="1800"/>
              <a:buChar char="▫"/>
              <a:defRPr/>
            </a:lvl1pPr>
            <a:lvl2pPr marL="914400" lvl="1" indent="-342900">
              <a:spcBef>
                <a:spcPts val="0"/>
              </a:spcBef>
              <a:spcAft>
                <a:spcPts val="0"/>
              </a:spcAft>
              <a:buClr>
                <a:srgbClr val="FFC200"/>
              </a:buClr>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cxnSp>
        <p:nvCxnSpPr>
          <p:cNvPr id="36" name="Shape 36"/>
          <p:cNvCxnSpPr/>
          <p:nvPr/>
        </p:nvCxnSpPr>
        <p:spPr>
          <a:xfrm>
            <a:off x="5102787" y="1519975"/>
            <a:ext cx="452400" cy="0"/>
          </a:xfrm>
          <a:prstGeom prst="straightConnector1">
            <a:avLst/>
          </a:prstGeom>
          <a:noFill/>
          <a:ln w="28575" cap="flat" cmpd="sng">
            <a:solidFill>
              <a:srgbClr val="294667"/>
            </a:solidFill>
            <a:prstDash val="solid"/>
            <a:round/>
            <a:headEnd type="none" w="med" len="med"/>
            <a:tailEnd type="none" w="med" len="med"/>
          </a:ln>
        </p:spPr>
      </p:cxnSp>
      <p:sp>
        <p:nvSpPr>
          <p:cNvPr id="37" name="Shape 37"/>
          <p:cNvSpPr/>
          <p:nvPr/>
        </p:nvSpPr>
        <p:spPr>
          <a:xfrm>
            <a:off x="0" y="0"/>
            <a:ext cx="536700" cy="536700"/>
          </a:xfrm>
          <a:prstGeom prst="rect">
            <a:avLst/>
          </a:prstGeom>
          <a:solidFill>
            <a:srgbClr val="2946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txBox="1">
            <a:spLocks noGrp="1"/>
          </p:cNvSpPr>
          <p:nvPr>
            <p:ph type="sldNum" idx="12"/>
          </p:nvPr>
        </p:nvSpPr>
        <p:spPr>
          <a:xfrm>
            <a:off x="-6000" y="0"/>
            <a:ext cx="548700" cy="536700"/>
          </a:xfrm>
          <a:prstGeom prst="rect">
            <a:avLst/>
          </a:prstGeom>
          <a:ln>
            <a:noFill/>
          </a:ln>
        </p:spPr>
        <p:txBody>
          <a:bodyPr spcFirstLastPara="1" wrap="square" lIns="91425" tIns="91425" rIns="91425" bIns="91425" anchor="ctr" anchorCtr="0">
            <a:noAutofit/>
          </a:bodyPr>
          <a:lstStyle>
            <a:lvl1pPr lvl="0" algn="ctr">
              <a:buNone/>
              <a:defRPr>
                <a:solidFill>
                  <a:srgbClr val="FFFFFF"/>
                </a:solidFill>
              </a:defRPr>
            </a:lvl1pPr>
            <a:lvl2pPr lvl="1" algn="ctr">
              <a:buNone/>
              <a:defRPr>
                <a:solidFill>
                  <a:srgbClr val="FFFFFF"/>
                </a:solidFill>
              </a:defRPr>
            </a:lvl2pPr>
            <a:lvl3pPr lvl="2" algn="ctr">
              <a:buNone/>
              <a:defRPr>
                <a:solidFill>
                  <a:srgbClr val="FFFFFF"/>
                </a:solidFill>
              </a:defRPr>
            </a:lvl3pPr>
            <a:lvl4pPr lvl="3" algn="ctr">
              <a:buNone/>
              <a:defRPr>
                <a:solidFill>
                  <a:srgbClr val="FFFFFF"/>
                </a:solidFill>
              </a:defRPr>
            </a:lvl4pPr>
            <a:lvl5pPr lvl="4" algn="ctr">
              <a:buNone/>
              <a:defRPr>
                <a:solidFill>
                  <a:srgbClr val="FFFFFF"/>
                </a:solidFill>
              </a:defRPr>
            </a:lvl5pPr>
            <a:lvl6pPr lvl="5" algn="ctr">
              <a:buNone/>
              <a:defRPr>
                <a:solidFill>
                  <a:srgbClr val="FFFFFF"/>
                </a:solidFill>
              </a:defRPr>
            </a:lvl6pPr>
            <a:lvl7pPr lvl="6" algn="ctr">
              <a:buNone/>
              <a:defRPr>
                <a:solidFill>
                  <a:srgbClr val="FFFFFF"/>
                </a:solidFill>
              </a:defRPr>
            </a:lvl7pPr>
            <a:lvl8pPr lvl="7" algn="ctr">
              <a:buNone/>
              <a:defRPr>
                <a:solidFill>
                  <a:srgbClr val="FFFFFF"/>
                </a:solidFill>
              </a:defRPr>
            </a:lvl8pPr>
            <a:lvl9pPr lvl="8" algn="ctr">
              <a:buNone/>
              <a:defRPr>
                <a:solidFill>
                  <a:srgbClr val="FFFFFF"/>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 - Text left">
  <p:cSld name="TITLE_AND_BODY_1">
    <p:spTree>
      <p:nvGrpSpPr>
        <p:cNvPr id="1" name="Shape 39"/>
        <p:cNvGrpSpPr/>
        <p:nvPr/>
      </p:nvGrpSpPr>
      <p:grpSpPr>
        <a:xfrm>
          <a:off x="0" y="0"/>
          <a:ext cx="0" cy="0"/>
          <a:chOff x="0" y="0"/>
          <a:chExt cx="0" cy="0"/>
        </a:xfrm>
      </p:grpSpPr>
      <p:sp>
        <p:nvSpPr>
          <p:cNvPr id="40" name="Shape 40"/>
          <p:cNvSpPr/>
          <p:nvPr/>
        </p:nvSpPr>
        <p:spPr>
          <a:xfrm>
            <a:off x="0" y="0"/>
            <a:ext cx="4572000" cy="5143500"/>
          </a:xfrm>
          <a:prstGeom prst="rect">
            <a:avLst/>
          </a:prstGeom>
          <a:solidFill>
            <a:srgbClr val="FFA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p:nvPr/>
        </p:nvSpPr>
        <p:spPr>
          <a:xfrm>
            <a:off x="4572000" y="0"/>
            <a:ext cx="4572000" cy="5143500"/>
          </a:xfrm>
          <a:prstGeom prst="rect">
            <a:avLst/>
          </a:prstGeom>
          <a:solidFill>
            <a:srgbClr val="325680">
              <a:alpha val="861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42"/>
          <p:cNvSpPr txBox="1">
            <a:spLocks noGrp="1"/>
          </p:cNvSpPr>
          <p:nvPr>
            <p:ph type="title"/>
          </p:nvPr>
        </p:nvSpPr>
        <p:spPr>
          <a:xfrm>
            <a:off x="433768" y="693650"/>
            <a:ext cx="3692400" cy="768900"/>
          </a:xfrm>
          <a:prstGeom prst="rect">
            <a:avLst/>
          </a:prstGeom>
        </p:spPr>
        <p:txBody>
          <a:bodyPr spcFirstLastPara="1" wrap="square" lIns="91425" tIns="91425" rIns="91425" bIns="91425" anchor="b" anchorCtr="0"/>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Shape 43"/>
          <p:cNvSpPr txBox="1">
            <a:spLocks noGrp="1"/>
          </p:cNvSpPr>
          <p:nvPr>
            <p:ph type="body" idx="1"/>
          </p:nvPr>
        </p:nvSpPr>
        <p:spPr>
          <a:xfrm>
            <a:off x="433768" y="1585101"/>
            <a:ext cx="3692400" cy="3340800"/>
          </a:xfrm>
          <a:prstGeom prst="rect">
            <a:avLst/>
          </a:prstGeom>
        </p:spPr>
        <p:txBody>
          <a:bodyPr spcFirstLastPara="1" wrap="square" lIns="91425" tIns="91425" rIns="91425" bIns="91425" anchor="t" anchorCtr="0"/>
          <a:lstStyle>
            <a:lvl1pPr marL="457200" lvl="0" indent="-342900" rtl="0">
              <a:spcBef>
                <a:spcPts val="600"/>
              </a:spcBef>
              <a:spcAft>
                <a:spcPts val="0"/>
              </a:spcAft>
              <a:buClr>
                <a:srgbClr val="FFFFFF"/>
              </a:buClr>
              <a:buSzPts val="1800"/>
              <a:buChar char="▫"/>
              <a:defRPr>
                <a:solidFill>
                  <a:srgbClr val="FFFFFF"/>
                </a:solidFill>
              </a:defRPr>
            </a:lvl1pPr>
            <a:lvl2pPr marL="914400" lvl="1" indent="-342900" rtl="0">
              <a:spcBef>
                <a:spcPts val="0"/>
              </a:spcBef>
              <a:spcAft>
                <a:spcPts val="0"/>
              </a:spcAft>
              <a:buClr>
                <a:srgbClr val="FFFFFF"/>
              </a:buClr>
              <a:buSzPts val="1800"/>
              <a:buChar char="▪"/>
              <a:defRPr>
                <a:solidFill>
                  <a:srgbClr val="FFFFFF"/>
                </a:solidFill>
              </a:defRPr>
            </a:lvl2pPr>
            <a:lvl3pPr marL="1371600" lvl="2" indent="-342900" rtl="0">
              <a:spcBef>
                <a:spcPts val="0"/>
              </a:spcBef>
              <a:spcAft>
                <a:spcPts val="0"/>
              </a:spcAft>
              <a:buClr>
                <a:srgbClr val="FFFFFF"/>
              </a:buClr>
              <a:buSzPts val="18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endParaRPr/>
          </a:p>
        </p:txBody>
      </p:sp>
      <p:cxnSp>
        <p:nvCxnSpPr>
          <p:cNvPr id="44" name="Shape 44"/>
          <p:cNvCxnSpPr/>
          <p:nvPr/>
        </p:nvCxnSpPr>
        <p:spPr>
          <a:xfrm>
            <a:off x="542330" y="1519975"/>
            <a:ext cx="452400" cy="0"/>
          </a:xfrm>
          <a:prstGeom prst="straightConnector1">
            <a:avLst/>
          </a:prstGeom>
          <a:noFill/>
          <a:ln w="28575" cap="flat" cmpd="sng">
            <a:solidFill>
              <a:srgbClr val="294667"/>
            </a:solidFill>
            <a:prstDash val="solid"/>
            <a:round/>
            <a:headEnd type="none" w="med" len="med"/>
            <a:tailEnd type="none" w="med" len="med"/>
          </a:ln>
        </p:spPr>
      </p:cxnSp>
      <p:sp>
        <p:nvSpPr>
          <p:cNvPr id="45" name="Shape 45"/>
          <p:cNvSpPr/>
          <p:nvPr/>
        </p:nvSpPr>
        <p:spPr>
          <a:xfrm>
            <a:off x="0" y="0"/>
            <a:ext cx="5367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sldNum" idx="12"/>
          </p:nvPr>
        </p:nvSpPr>
        <p:spPr>
          <a:xfrm>
            <a:off x="-6000" y="0"/>
            <a:ext cx="548700" cy="536700"/>
          </a:xfrm>
          <a:prstGeom prst="rect">
            <a:avLst/>
          </a:prstGeom>
          <a:noFill/>
          <a:ln>
            <a:noFill/>
          </a:ln>
        </p:spPr>
        <p:txBody>
          <a:bodyPr spcFirstLastPara="1" wrap="square" lIns="91425" tIns="91425" rIns="91425" bIns="91425" anchor="ctr" anchorCtr="0">
            <a:noAutofit/>
          </a:bodyPr>
          <a:lstStyle>
            <a:lvl1pPr lvl="0" algn="ctr" rtl="0">
              <a:buNone/>
              <a:defRPr>
                <a:solidFill>
                  <a:srgbClr val="294667"/>
                </a:solidFill>
              </a:defRPr>
            </a:lvl1pPr>
            <a:lvl2pPr lvl="1" algn="ctr" rtl="0">
              <a:buNone/>
              <a:defRPr>
                <a:solidFill>
                  <a:srgbClr val="294667"/>
                </a:solidFill>
              </a:defRPr>
            </a:lvl2pPr>
            <a:lvl3pPr lvl="2" algn="ctr" rtl="0">
              <a:buNone/>
              <a:defRPr>
                <a:solidFill>
                  <a:srgbClr val="294667"/>
                </a:solidFill>
              </a:defRPr>
            </a:lvl3pPr>
            <a:lvl4pPr lvl="3" algn="ctr" rtl="0">
              <a:buNone/>
              <a:defRPr>
                <a:solidFill>
                  <a:srgbClr val="294667"/>
                </a:solidFill>
              </a:defRPr>
            </a:lvl4pPr>
            <a:lvl5pPr lvl="4" algn="ctr" rtl="0">
              <a:buNone/>
              <a:defRPr>
                <a:solidFill>
                  <a:srgbClr val="294667"/>
                </a:solidFill>
              </a:defRPr>
            </a:lvl5pPr>
            <a:lvl6pPr lvl="5" algn="ctr" rtl="0">
              <a:buNone/>
              <a:defRPr>
                <a:solidFill>
                  <a:srgbClr val="294667"/>
                </a:solidFill>
              </a:defRPr>
            </a:lvl6pPr>
            <a:lvl7pPr lvl="6" algn="ctr" rtl="0">
              <a:buNone/>
              <a:defRPr>
                <a:solidFill>
                  <a:srgbClr val="294667"/>
                </a:solidFill>
              </a:defRPr>
            </a:lvl7pPr>
            <a:lvl8pPr lvl="7" algn="ctr" rtl="0">
              <a:buNone/>
              <a:defRPr>
                <a:solidFill>
                  <a:srgbClr val="294667"/>
                </a:solidFill>
              </a:defRPr>
            </a:lvl8pPr>
            <a:lvl9pPr lvl="8" algn="ctr" rtl="0">
              <a:buNone/>
              <a:defRPr>
                <a:solidFill>
                  <a:srgbClr val="294667"/>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ird - 2 columns right" type="twoColTx">
  <p:cSld name="TITLE_AND_TWO_COLUMNS">
    <p:spTree>
      <p:nvGrpSpPr>
        <p:cNvPr id="1" name="Shape 47"/>
        <p:cNvGrpSpPr/>
        <p:nvPr/>
      </p:nvGrpSpPr>
      <p:grpSpPr>
        <a:xfrm>
          <a:off x="0" y="0"/>
          <a:ext cx="0" cy="0"/>
          <a:chOff x="0" y="0"/>
          <a:chExt cx="0" cy="0"/>
        </a:xfrm>
      </p:grpSpPr>
      <p:sp>
        <p:nvSpPr>
          <p:cNvPr id="48" name="Shape 48"/>
          <p:cNvSpPr/>
          <p:nvPr/>
        </p:nvSpPr>
        <p:spPr>
          <a:xfrm>
            <a:off x="0" y="0"/>
            <a:ext cx="3044100" cy="5143500"/>
          </a:xfrm>
          <a:prstGeom prst="rect">
            <a:avLst/>
          </a:prstGeom>
          <a:solidFill>
            <a:srgbClr val="FFA800">
              <a:alpha val="858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 name="Shape 49"/>
          <p:cNvSpPr/>
          <p:nvPr/>
        </p:nvSpPr>
        <p:spPr>
          <a:xfrm>
            <a:off x="3043975" y="0"/>
            <a:ext cx="6099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50"/>
          <p:cNvSpPr/>
          <p:nvPr/>
        </p:nvSpPr>
        <p:spPr>
          <a:xfrm>
            <a:off x="0" y="0"/>
            <a:ext cx="536700" cy="536700"/>
          </a:xfrm>
          <a:prstGeom prst="rect">
            <a:avLst/>
          </a:prstGeom>
          <a:solidFill>
            <a:srgbClr val="2946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txBox="1">
            <a:spLocks noGrp="1"/>
          </p:cNvSpPr>
          <p:nvPr>
            <p:ph type="title"/>
          </p:nvPr>
        </p:nvSpPr>
        <p:spPr>
          <a:xfrm>
            <a:off x="3468200" y="796375"/>
            <a:ext cx="5218800" cy="6693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Shape 52"/>
          <p:cNvSpPr txBox="1">
            <a:spLocks noGrp="1"/>
          </p:cNvSpPr>
          <p:nvPr>
            <p:ph type="body" idx="1"/>
          </p:nvPr>
        </p:nvSpPr>
        <p:spPr>
          <a:xfrm>
            <a:off x="3467825" y="1614875"/>
            <a:ext cx="2532900" cy="31587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53" name="Shape 53"/>
          <p:cNvSpPr txBox="1">
            <a:spLocks noGrp="1"/>
          </p:cNvSpPr>
          <p:nvPr>
            <p:ph type="body" idx="2"/>
          </p:nvPr>
        </p:nvSpPr>
        <p:spPr>
          <a:xfrm>
            <a:off x="6153578" y="1614875"/>
            <a:ext cx="2532900" cy="31587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54" name="Shape 54"/>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lvl1pPr lvl="0" algn="ctr">
              <a:buNone/>
              <a:defRPr>
                <a:solidFill>
                  <a:srgbClr val="FFFFFF"/>
                </a:solidFill>
              </a:defRPr>
            </a:lvl1pPr>
            <a:lvl2pPr lvl="1" algn="ctr">
              <a:buNone/>
              <a:defRPr>
                <a:solidFill>
                  <a:srgbClr val="FFFFFF"/>
                </a:solidFill>
              </a:defRPr>
            </a:lvl2pPr>
            <a:lvl3pPr lvl="2" algn="ctr">
              <a:buNone/>
              <a:defRPr>
                <a:solidFill>
                  <a:srgbClr val="FFFFFF"/>
                </a:solidFill>
              </a:defRPr>
            </a:lvl3pPr>
            <a:lvl4pPr lvl="3" algn="ctr">
              <a:buNone/>
              <a:defRPr>
                <a:solidFill>
                  <a:srgbClr val="FFFFFF"/>
                </a:solidFill>
              </a:defRPr>
            </a:lvl4pPr>
            <a:lvl5pPr lvl="4" algn="ctr">
              <a:buNone/>
              <a:defRPr>
                <a:solidFill>
                  <a:srgbClr val="FFFFFF"/>
                </a:solidFill>
              </a:defRPr>
            </a:lvl5pPr>
            <a:lvl6pPr lvl="5" algn="ctr">
              <a:buNone/>
              <a:defRPr>
                <a:solidFill>
                  <a:srgbClr val="FFFFFF"/>
                </a:solidFill>
              </a:defRPr>
            </a:lvl6pPr>
            <a:lvl7pPr lvl="6" algn="ctr">
              <a:buNone/>
              <a:defRPr>
                <a:solidFill>
                  <a:srgbClr val="FFFFFF"/>
                </a:solidFill>
              </a:defRPr>
            </a:lvl7pPr>
            <a:lvl8pPr lvl="7" algn="ctr">
              <a:buNone/>
              <a:defRPr>
                <a:solidFill>
                  <a:srgbClr val="FFFFFF"/>
                </a:solidFill>
              </a:defRPr>
            </a:lvl8pPr>
            <a:lvl9pPr lvl="8" algn="ctr">
              <a:buNone/>
              <a:defRPr>
                <a:solidFill>
                  <a:srgbClr val="FFFFFF"/>
                </a:solidFill>
              </a:defRPr>
            </a:lvl9pPr>
          </a:lstStyle>
          <a:p>
            <a:pPr marL="0" lvl="0" indent="0">
              <a:spcBef>
                <a:spcPts val="0"/>
              </a:spcBef>
              <a:spcAft>
                <a:spcPts val="0"/>
              </a:spcAft>
              <a:buNone/>
            </a:pPr>
            <a:fld id="{00000000-1234-1234-1234-123412341234}" type="slidenum">
              <a:rPr lang="en"/>
              <a:t>‹#›</a:t>
            </a:fld>
            <a:endParaRPr/>
          </a:p>
        </p:txBody>
      </p:sp>
      <p:cxnSp>
        <p:nvCxnSpPr>
          <p:cNvPr id="55" name="Shape 55"/>
          <p:cNvCxnSpPr/>
          <p:nvPr/>
        </p:nvCxnSpPr>
        <p:spPr>
          <a:xfrm>
            <a:off x="3578787" y="1519975"/>
            <a:ext cx="452400" cy="0"/>
          </a:xfrm>
          <a:prstGeom prst="straightConnector1">
            <a:avLst/>
          </a:prstGeom>
          <a:noFill/>
          <a:ln w="28575" cap="flat" cmpd="sng">
            <a:solidFill>
              <a:srgbClr val="294667"/>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ird - 2 columns left">
  <p:cSld name="TITLE_AND_TWO_COLUMNS_2">
    <p:spTree>
      <p:nvGrpSpPr>
        <p:cNvPr id="1" name="Shape 56"/>
        <p:cNvGrpSpPr/>
        <p:nvPr/>
      </p:nvGrpSpPr>
      <p:grpSpPr>
        <a:xfrm>
          <a:off x="0" y="0"/>
          <a:ext cx="0" cy="0"/>
          <a:chOff x="0" y="0"/>
          <a:chExt cx="0" cy="0"/>
        </a:xfrm>
      </p:grpSpPr>
      <p:sp>
        <p:nvSpPr>
          <p:cNvPr id="57" name="Shape 57"/>
          <p:cNvSpPr/>
          <p:nvPr/>
        </p:nvSpPr>
        <p:spPr>
          <a:xfrm flipH="1">
            <a:off x="6099775" y="0"/>
            <a:ext cx="3044100" cy="5143500"/>
          </a:xfrm>
          <a:prstGeom prst="rect">
            <a:avLst/>
          </a:prstGeom>
          <a:solidFill>
            <a:srgbClr val="325680">
              <a:alpha val="861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p:nvPr/>
        </p:nvSpPr>
        <p:spPr>
          <a:xfrm flipH="1">
            <a:off x="0" y="0"/>
            <a:ext cx="6099900" cy="5143500"/>
          </a:xfrm>
          <a:prstGeom prst="rect">
            <a:avLst/>
          </a:prstGeom>
          <a:solidFill>
            <a:srgbClr val="FFA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a:off x="0" y="0"/>
            <a:ext cx="5367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txBox="1">
            <a:spLocks noGrp="1"/>
          </p:cNvSpPr>
          <p:nvPr>
            <p:ph type="title"/>
          </p:nvPr>
        </p:nvSpPr>
        <p:spPr>
          <a:xfrm>
            <a:off x="434706" y="796375"/>
            <a:ext cx="5218800" cy="669300"/>
          </a:xfrm>
          <a:prstGeom prst="rect">
            <a:avLst/>
          </a:prstGeom>
        </p:spPr>
        <p:txBody>
          <a:bodyPr spcFirstLastPara="1" wrap="square" lIns="91425" tIns="91425" rIns="91425" bIns="91425" anchor="b" anchorCtr="0"/>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Shape 61"/>
          <p:cNvSpPr txBox="1">
            <a:spLocks noGrp="1"/>
          </p:cNvSpPr>
          <p:nvPr>
            <p:ph type="body" idx="1"/>
          </p:nvPr>
        </p:nvSpPr>
        <p:spPr>
          <a:xfrm>
            <a:off x="434331" y="1614875"/>
            <a:ext cx="2532900" cy="3158700"/>
          </a:xfrm>
          <a:prstGeom prst="rect">
            <a:avLst/>
          </a:prstGeom>
        </p:spPr>
        <p:txBody>
          <a:bodyPr spcFirstLastPara="1" wrap="square" lIns="91425" tIns="91425" rIns="91425" bIns="91425" anchor="t" anchorCtr="0"/>
          <a:lstStyle>
            <a:lvl1pPr marL="457200" lvl="0" indent="-317500" rtl="0">
              <a:spcBef>
                <a:spcPts val="600"/>
              </a:spcBef>
              <a:spcAft>
                <a:spcPts val="0"/>
              </a:spcAft>
              <a:buClr>
                <a:srgbClr val="FFFFFF"/>
              </a:buClr>
              <a:buSzPts val="1400"/>
              <a:buChar char="▫"/>
              <a:defRPr sz="1400">
                <a:solidFill>
                  <a:srgbClr val="FFFFFF"/>
                </a:solidFill>
              </a:defRPr>
            </a:lvl1pPr>
            <a:lvl2pPr marL="914400" lvl="1" indent="-317500" rtl="0">
              <a:spcBef>
                <a:spcPts val="0"/>
              </a:spcBef>
              <a:spcAft>
                <a:spcPts val="0"/>
              </a:spcAft>
              <a:buClr>
                <a:srgbClr val="FFFFFF"/>
              </a:buClr>
              <a:buSzPts val="1400"/>
              <a:buChar char="▪"/>
              <a:defRPr sz="1400">
                <a:solidFill>
                  <a:srgbClr val="FFFFFF"/>
                </a:solidFill>
              </a:defRPr>
            </a:lvl2pPr>
            <a:lvl3pPr marL="1371600" lvl="2" indent="-317500" rtl="0">
              <a:spcBef>
                <a:spcPts val="0"/>
              </a:spcBef>
              <a:spcAft>
                <a:spcPts val="0"/>
              </a:spcAft>
              <a:buClr>
                <a:srgbClr val="FFFFFF"/>
              </a:buClr>
              <a:buSzPts val="1400"/>
              <a:buChar char="▫"/>
              <a:defRPr sz="1400">
                <a:solidFill>
                  <a:srgbClr val="FFFFFF"/>
                </a:solidFill>
              </a:defRPr>
            </a:lvl3pPr>
            <a:lvl4pPr marL="1828800" lvl="3" indent="-317500" rtl="0">
              <a:spcBef>
                <a:spcPts val="0"/>
              </a:spcBef>
              <a:spcAft>
                <a:spcPts val="0"/>
              </a:spcAft>
              <a:buClr>
                <a:srgbClr val="FFFFFF"/>
              </a:buClr>
              <a:buSzPts val="1400"/>
              <a:buChar char="▪"/>
              <a:defRPr sz="1400">
                <a:solidFill>
                  <a:srgbClr val="FFFFFF"/>
                </a:solidFill>
              </a:defRPr>
            </a:lvl4pPr>
            <a:lvl5pPr marL="2286000" lvl="4" indent="-317500" rtl="0">
              <a:spcBef>
                <a:spcPts val="0"/>
              </a:spcBef>
              <a:spcAft>
                <a:spcPts val="0"/>
              </a:spcAft>
              <a:buClr>
                <a:srgbClr val="FFFFFF"/>
              </a:buClr>
              <a:buSzPts val="1400"/>
              <a:buChar char="▫"/>
              <a:defRPr sz="1400">
                <a:solidFill>
                  <a:srgbClr val="FFFFFF"/>
                </a:solidFill>
              </a:defRPr>
            </a:lvl5pPr>
            <a:lvl6pPr marL="2743200" lvl="5" indent="-317500" rtl="0">
              <a:spcBef>
                <a:spcPts val="0"/>
              </a:spcBef>
              <a:spcAft>
                <a:spcPts val="0"/>
              </a:spcAft>
              <a:buClr>
                <a:srgbClr val="FFFFFF"/>
              </a:buClr>
              <a:buSzPts val="1400"/>
              <a:buChar char="▪"/>
              <a:defRPr sz="1400">
                <a:solidFill>
                  <a:srgbClr val="FFFFFF"/>
                </a:solidFill>
              </a:defRPr>
            </a:lvl6pPr>
            <a:lvl7pPr marL="3200400" lvl="6" indent="-317500" rtl="0">
              <a:spcBef>
                <a:spcPts val="0"/>
              </a:spcBef>
              <a:spcAft>
                <a:spcPts val="0"/>
              </a:spcAft>
              <a:buClr>
                <a:srgbClr val="FFFFFF"/>
              </a:buClr>
              <a:buSzPts val="1400"/>
              <a:buChar char="▫"/>
              <a:defRPr sz="1400">
                <a:solidFill>
                  <a:srgbClr val="FFFFFF"/>
                </a:solidFill>
              </a:defRPr>
            </a:lvl7pPr>
            <a:lvl8pPr marL="3657600" lvl="7" indent="-317500" rtl="0">
              <a:spcBef>
                <a:spcPts val="0"/>
              </a:spcBef>
              <a:spcAft>
                <a:spcPts val="0"/>
              </a:spcAft>
              <a:buClr>
                <a:srgbClr val="FFFFFF"/>
              </a:buClr>
              <a:buSzPts val="1400"/>
              <a:buChar char="▪"/>
              <a:defRPr sz="1400">
                <a:solidFill>
                  <a:srgbClr val="FFFFFF"/>
                </a:solidFill>
              </a:defRPr>
            </a:lvl8pPr>
            <a:lvl9pPr marL="4114800" lvl="8" indent="-317500" rtl="0">
              <a:spcBef>
                <a:spcPts val="0"/>
              </a:spcBef>
              <a:spcAft>
                <a:spcPts val="0"/>
              </a:spcAft>
              <a:buClr>
                <a:srgbClr val="FFFFFF"/>
              </a:buClr>
              <a:buSzPts val="1400"/>
              <a:buChar char="▫"/>
              <a:defRPr sz="1400">
                <a:solidFill>
                  <a:srgbClr val="FFFFFF"/>
                </a:solidFill>
              </a:defRPr>
            </a:lvl9pPr>
          </a:lstStyle>
          <a:p>
            <a:endParaRPr/>
          </a:p>
        </p:txBody>
      </p:sp>
      <p:sp>
        <p:nvSpPr>
          <p:cNvPr id="62" name="Shape 62"/>
          <p:cNvSpPr txBox="1">
            <a:spLocks noGrp="1"/>
          </p:cNvSpPr>
          <p:nvPr>
            <p:ph type="body" idx="2"/>
          </p:nvPr>
        </p:nvSpPr>
        <p:spPr>
          <a:xfrm>
            <a:off x="3120084" y="1614875"/>
            <a:ext cx="2532900" cy="3158700"/>
          </a:xfrm>
          <a:prstGeom prst="rect">
            <a:avLst/>
          </a:prstGeom>
        </p:spPr>
        <p:txBody>
          <a:bodyPr spcFirstLastPara="1" wrap="square" lIns="91425" tIns="91425" rIns="91425" bIns="91425" anchor="t" anchorCtr="0"/>
          <a:lstStyle>
            <a:lvl1pPr marL="457200" lvl="0" indent="-317500" rtl="0">
              <a:spcBef>
                <a:spcPts val="600"/>
              </a:spcBef>
              <a:spcAft>
                <a:spcPts val="0"/>
              </a:spcAft>
              <a:buClr>
                <a:srgbClr val="FFFFFF"/>
              </a:buClr>
              <a:buSzPts val="1400"/>
              <a:buChar char="▫"/>
              <a:defRPr sz="1400">
                <a:solidFill>
                  <a:srgbClr val="FFFFFF"/>
                </a:solidFill>
              </a:defRPr>
            </a:lvl1pPr>
            <a:lvl2pPr marL="914400" lvl="1" indent="-317500" rtl="0">
              <a:spcBef>
                <a:spcPts val="0"/>
              </a:spcBef>
              <a:spcAft>
                <a:spcPts val="0"/>
              </a:spcAft>
              <a:buClr>
                <a:srgbClr val="FFFFFF"/>
              </a:buClr>
              <a:buSzPts val="1400"/>
              <a:buChar char="▪"/>
              <a:defRPr sz="1400">
                <a:solidFill>
                  <a:srgbClr val="FFFFFF"/>
                </a:solidFill>
              </a:defRPr>
            </a:lvl2pPr>
            <a:lvl3pPr marL="1371600" lvl="2" indent="-317500" rtl="0">
              <a:spcBef>
                <a:spcPts val="0"/>
              </a:spcBef>
              <a:spcAft>
                <a:spcPts val="0"/>
              </a:spcAft>
              <a:buClr>
                <a:srgbClr val="FFFFFF"/>
              </a:buClr>
              <a:buSzPts val="1400"/>
              <a:buChar char="▫"/>
              <a:defRPr sz="1400">
                <a:solidFill>
                  <a:srgbClr val="FFFFFF"/>
                </a:solidFill>
              </a:defRPr>
            </a:lvl3pPr>
            <a:lvl4pPr marL="1828800" lvl="3" indent="-317500" rtl="0">
              <a:spcBef>
                <a:spcPts val="0"/>
              </a:spcBef>
              <a:spcAft>
                <a:spcPts val="0"/>
              </a:spcAft>
              <a:buClr>
                <a:srgbClr val="FFFFFF"/>
              </a:buClr>
              <a:buSzPts val="1400"/>
              <a:buChar char="▪"/>
              <a:defRPr sz="1400">
                <a:solidFill>
                  <a:srgbClr val="FFFFFF"/>
                </a:solidFill>
              </a:defRPr>
            </a:lvl4pPr>
            <a:lvl5pPr marL="2286000" lvl="4" indent="-317500" rtl="0">
              <a:spcBef>
                <a:spcPts val="0"/>
              </a:spcBef>
              <a:spcAft>
                <a:spcPts val="0"/>
              </a:spcAft>
              <a:buClr>
                <a:srgbClr val="FFFFFF"/>
              </a:buClr>
              <a:buSzPts val="1400"/>
              <a:buChar char="▫"/>
              <a:defRPr sz="1400">
                <a:solidFill>
                  <a:srgbClr val="FFFFFF"/>
                </a:solidFill>
              </a:defRPr>
            </a:lvl5pPr>
            <a:lvl6pPr marL="2743200" lvl="5" indent="-317500" rtl="0">
              <a:spcBef>
                <a:spcPts val="0"/>
              </a:spcBef>
              <a:spcAft>
                <a:spcPts val="0"/>
              </a:spcAft>
              <a:buClr>
                <a:srgbClr val="FFFFFF"/>
              </a:buClr>
              <a:buSzPts val="1400"/>
              <a:buChar char="▪"/>
              <a:defRPr sz="1400">
                <a:solidFill>
                  <a:srgbClr val="FFFFFF"/>
                </a:solidFill>
              </a:defRPr>
            </a:lvl6pPr>
            <a:lvl7pPr marL="3200400" lvl="6" indent="-317500" rtl="0">
              <a:spcBef>
                <a:spcPts val="0"/>
              </a:spcBef>
              <a:spcAft>
                <a:spcPts val="0"/>
              </a:spcAft>
              <a:buClr>
                <a:srgbClr val="FFFFFF"/>
              </a:buClr>
              <a:buSzPts val="1400"/>
              <a:buChar char="▫"/>
              <a:defRPr sz="1400">
                <a:solidFill>
                  <a:srgbClr val="FFFFFF"/>
                </a:solidFill>
              </a:defRPr>
            </a:lvl7pPr>
            <a:lvl8pPr marL="3657600" lvl="7" indent="-317500" rtl="0">
              <a:spcBef>
                <a:spcPts val="0"/>
              </a:spcBef>
              <a:spcAft>
                <a:spcPts val="0"/>
              </a:spcAft>
              <a:buClr>
                <a:srgbClr val="FFFFFF"/>
              </a:buClr>
              <a:buSzPts val="1400"/>
              <a:buChar char="▪"/>
              <a:defRPr sz="1400">
                <a:solidFill>
                  <a:srgbClr val="FFFFFF"/>
                </a:solidFill>
              </a:defRPr>
            </a:lvl8pPr>
            <a:lvl9pPr marL="4114800" lvl="8" indent="-317500" rtl="0">
              <a:spcBef>
                <a:spcPts val="0"/>
              </a:spcBef>
              <a:spcAft>
                <a:spcPts val="0"/>
              </a:spcAft>
              <a:buClr>
                <a:srgbClr val="FFFFFF"/>
              </a:buClr>
              <a:buSzPts val="1400"/>
              <a:buChar char="▫"/>
              <a:defRPr sz="1400">
                <a:solidFill>
                  <a:srgbClr val="FFFFFF"/>
                </a:solidFill>
              </a:defRPr>
            </a:lvl9pPr>
          </a:lstStyle>
          <a:p>
            <a:endParaRPr/>
          </a:p>
        </p:txBody>
      </p:sp>
      <p:sp>
        <p:nvSpPr>
          <p:cNvPr id="63" name="Shape 63"/>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lvl1pPr lvl="0" algn="ctr" rtl="0">
              <a:buNone/>
              <a:defRPr>
                <a:solidFill>
                  <a:srgbClr val="294667"/>
                </a:solidFill>
              </a:defRPr>
            </a:lvl1pPr>
            <a:lvl2pPr lvl="1" algn="ctr" rtl="0">
              <a:buNone/>
              <a:defRPr>
                <a:solidFill>
                  <a:srgbClr val="294667"/>
                </a:solidFill>
              </a:defRPr>
            </a:lvl2pPr>
            <a:lvl3pPr lvl="2" algn="ctr" rtl="0">
              <a:buNone/>
              <a:defRPr>
                <a:solidFill>
                  <a:srgbClr val="294667"/>
                </a:solidFill>
              </a:defRPr>
            </a:lvl3pPr>
            <a:lvl4pPr lvl="3" algn="ctr" rtl="0">
              <a:buNone/>
              <a:defRPr>
                <a:solidFill>
                  <a:srgbClr val="294667"/>
                </a:solidFill>
              </a:defRPr>
            </a:lvl4pPr>
            <a:lvl5pPr lvl="4" algn="ctr" rtl="0">
              <a:buNone/>
              <a:defRPr>
                <a:solidFill>
                  <a:srgbClr val="294667"/>
                </a:solidFill>
              </a:defRPr>
            </a:lvl5pPr>
            <a:lvl6pPr lvl="5" algn="ctr" rtl="0">
              <a:buNone/>
              <a:defRPr>
                <a:solidFill>
                  <a:srgbClr val="294667"/>
                </a:solidFill>
              </a:defRPr>
            </a:lvl6pPr>
            <a:lvl7pPr lvl="6" algn="ctr" rtl="0">
              <a:buNone/>
              <a:defRPr>
                <a:solidFill>
                  <a:srgbClr val="294667"/>
                </a:solidFill>
              </a:defRPr>
            </a:lvl7pPr>
            <a:lvl8pPr lvl="7" algn="ctr" rtl="0">
              <a:buNone/>
              <a:defRPr>
                <a:solidFill>
                  <a:srgbClr val="294667"/>
                </a:solidFill>
              </a:defRPr>
            </a:lvl8pPr>
            <a:lvl9pPr lvl="8" algn="ctr" rtl="0">
              <a:buNone/>
              <a:defRPr>
                <a:solidFill>
                  <a:srgbClr val="294667"/>
                </a:solidFill>
              </a:defRPr>
            </a:lvl9pPr>
          </a:lstStyle>
          <a:p>
            <a:pPr marL="0" lvl="0" indent="0">
              <a:spcBef>
                <a:spcPts val="0"/>
              </a:spcBef>
              <a:spcAft>
                <a:spcPts val="0"/>
              </a:spcAft>
              <a:buNone/>
            </a:pPr>
            <a:fld id="{00000000-1234-1234-1234-123412341234}" type="slidenum">
              <a:rPr lang="en"/>
              <a:t>‹#›</a:t>
            </a:fld>
            <a:endParaRPr/>
          </a:p>
        </p:txBody>
      </p:sp>
      <p:cxnSp>
        <p:nvCxnSpPr>
          <p:cNvPr id="64" name="Shape 64"/>
          <p:cNvCxnSpPr/>
          <p:nvPr/>
        </p:nvCxnSpPr>
        <p:spPr>
          <a:xfrm>
            <a:off x="545293" y="1519975"/>
            <a:ext cx="452400" cy="0"/>
          </a:xfrm>
          <a:prstGeom prst="straightConnector1">
            <a:avLst/>
          </a:prstGeom>
          <a:noFill/>
          <a:ln w="28575" cap="flat" cmpd="sng">
            <a:solidFill>
              <a:srgbClr val="294667"/>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2"/>
        <p:cNvGrpSpPr/>
        <p:nvPr/>
      </p:nvGrpSpPr>
      <p:grpSpPr>
        <a:xfrm>
          <a:off x="0" y="0"/>
          <a:ext cx="0" cy="0"/>
          <a:chOff x="0" y="0"/>
          <a:chExt cx="0" cy="0"/>
        </a:xfrm>
      </p:grpSpPr>
      <p:sp>
        <p:nvSpPr>
          <p:cNvPr id="73" name="Shape 73"/>
          <p:cNvSpPr/>
          <p:nvPr/>
        </p:nvSpPr>
        <p:spPr>
          <a:xfrm>
            <a:off x="0" y="0"/>
            <a:ext cx="30441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a:off x="3043975" y="0"/>
            <a:ext cx="6099900" cy="5143500"/>
          </a:xfrm>
          <a:prstGeom prst="rect">
            <a:avLst/>
          </a:prstGeom>
          <a:solidFill>
            <a:srgbClr val="325680">
              <a:alpha val="861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75" name="Shape 75"/>
          <p:cNvCxnSpPr/>
          <p:nvPr/>
        </p:nvCxnSpPr>
        <p:spPr>
          <a:xfrm>
            <a:off x="534892" y="1796050"/>
            <a:ext cx="452400" cy="0"/>
          </a:xfrm>
          <a:prstGeom prst="straightConnector1">
            <a:avLst/>
          </a:prstGeom>
          <a:noFill/>
          <a:ln w="28575" cap="flat" cmpd="sng">
            <a:solidFill>
              <a:srgbClr val="FFA800"/>
            </a:solidFill>
            <a:prstDash val="solid"/>
            <a:round/>
            <a:headEnd type="none" w="med" len="med"/>
            <a:tailEnd type="none" w="med" len="med"/>
          </a:ln>
        </p:spPr>
      </p:cxnSp>
      <p:sp>
        <p:nvSpPr>
          <p:cNvPr id="76" name="Shape 76"/>
          <p:cNvSpPr/>
          <p:nvPr/>
        </p:nvSpPr>
        <p:spPr>
          <a:xfrm>
            <a:off x="0" y="0"/>
            <a:ext cx="536700" cy="536700"/>
          </a:xfrm>
          <a:prstGeom prst="rect">
            <a:avLst/>
          </a:prstGeom>
          <a:solidFill>
            <a:srgbClr val="FFA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txBox="1">
            <a:spLocks noGrp="1"/>
          </p:cNvSpPr>
          <p:nvPr>
            <p:ph type="title"/>
          </p:nvPr>
        </p:nvSpPr>
        <p:spPr>
          <a:xfrm>
            <a:off x="442405" y="1045150"/>
            <a:ext cx="2147400" cy="674700"/>
          </a:xfrm>
          <a:prstGeom prst="rect">
            <a:avLst/>
          </a:prstGeom>
        </p:spPr>
        <p:txBody>
          <a:bodyPr spcFirstLastPara="1" wrap="square" lIns="91425" tIns="91425" rIns="91425" bIns="91425" anchor="b" anchorCtr="0"/>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Shape 78"/>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dark)" type="blank">
  <p:cSld name="BLANK">
    <p:spTree>
      <p:nvGrpSpPr>
        <p:cNvPr id="1" name="Shape 85"/>
        <p:cNvGrpSpPr/>
        <p:nvPr/>
      </p:nvGrpSpPr>
      <p:grpSpPr>
        <a:xfrm>
          <a:off x="0" y="0"/>
          <a:ext cx="0" cy="0"/>
          <a:chOff x="0" y="0"/>
          <a:chExt cx="0" cy="0"/>
        </a:xfrm>
      </p:grpSpPr>
      <p:sp>
        <p:nvSpPr>
          <p:cNvPr id="86" name="Shape 86"/>
          <p:cNvSpPr/>
          <p:nvPr/>
        </p:nvSpPr>
        <p:spPr>
          <a:xfrm>
            <a:off x="100" y="-5800"/>
            <a:ext cx="9144000" cy="5149500"/>
          </a:xfrm>
          <a:prstGeom prst="rect">
            <a:avLst/>
          </a:prstGeom>
          <a:solidFill>
            <a:srgbClr val="325680">
              <a:alpha val="861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0" y="-5925"/>
            <a:ext cx="9144000" cy="5149500"/>
          </a:xfrm>
          <a:prstGeom prst="frame">
            <a:avLst>
              <a:gd name="adj1" fmla="val 5041"/>
            </a:avLst>
          </a:prstGeom>
          <a:solidFill>
            <a:srgbClr val="FFA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p:nvPr/>
        </p:nvSpPr>
        <p:spPr>
          <a:xfrm>
            <a:off x="4303650" y="4607000"/>
            <a:ext cx="5367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89"/>
          <p:cNvSpPr txBox="1">
            <a:spLocks noGrp="1"/>
          </p:cNvSpPr>
          <p:nvPr>
            <p:ph type="sldNum" idx="12"/>
          </p:nvPr>
        </p:nvSpPr>
        <p:spPr>
          <a:xfrm>
            <a:off x="4303575" y="4606750"/>
            <a:ext cx="536700" cy="536700"/>
          </a:xfrm>
          <a:prstGeom prst="rect">
            <a:avLst/>
          </a:prstGeom>
        </p:spPr>
        <p:txBody>
          <a:bodyPr spcFirstLastPara="1" wrap="square" lIns="91425" tIns="91425" rIns="91425" bIns="91425" anchor="ctr" anchorCtr="0">
            <a:noAutofit/>
          </a:bodyPr>
          <a:lstStyle>
            <a:lvl1pPr lvl="0" algn="ctr">
              <a:buNone/>
              <a:defRPr>
                <a:solidFill>
                  <a:srgbClr val="294667"/>
                </a:solidFill>
              </a:defRPr>
            </a:lvl1pPr>
            <a:lvl2pPr lvl="1" algn="ctr">
              <a:buNone/>
              <a:defRPr>
                <a:solidFill>
                  <a:srgbClr val="294667"/>
                </a:solidFill>
              </a:defRPr>
            </a:lvl2pPr>
            <a:lvl3pPr lvl="2" algn="ctr">
              <a:buNone/>
              <a:defRPr>
                <a:solidFill>
                  <a:srgbClr val="294667"/>
                </a:solidFill>
              </a:defRPr>
            </a:lvl3pPr>
            <a:lvl4pPr lvl="3" algn="ctr">
              <a:buNone/>
              <a:defRPr>
                <a:solidFill>
                  <a:srgbClr val="294667"/>
                </a:solidFill>
              </a:defRPr>
            </a:lvl4pPr>
            <a:lvl5pPr lvl="4" algn="ctr">
              <a:buNone/>
              <a:defRPr>
                <a:solidFill>
                  <a:srgbClr val="294667"/>
                </a:solidFill>
              </a:defRPr>
            </a:lvl5pPr>
            <a:lvl6pPr lvl="5" algn="ctr">
              <a:buNone/>
              <a:defRPr>
                <a:solidFill>
                  <a:srgbClr val="294667"/>
                </a:solidFill>
              </a:defRPr>
            </a:lvl6pPr>
            <a:lvl7pPr lvl="6" algn="ctr">
              <a:buNone/>
              <a:defRPr>
                <a:solidFill>
                  <a:srgbClr val="294667"/>
                </a:solidFill>
              </a:defRPr>
            </a:lvl7pPr>
            <a:lvl8pPr lvl="7" algn="ctr">
              <a:buNone/>
              <a:defRPr>
                <a:solidFill>
                  <a:srgbClr val="294667"/>
                </a:solidFill>
              </a:defRPr>
            </a:lvl8pPr>
            <a:lvl9pPr lvl="8" algn="ctr">
              <a:buNone/>
              <a:defRPr>
                <a:solidFill>
                  <a:srgbClr val="294667"/>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bright)">
  <p:cSld name="BLANK_1">
    <p:spTree>
      <p:nvGrpSpPr>
        <p:cNvPr id="1" name="Shape 90"/>
        <p:cNvGrpSpPr/>
        <p:nvPr/>
      </p:nvGrpSpPr>
      <p:grpSpPr>
        <a:xfrm>
          <a:off x="0" y="0"/>
          <a:ext cx="0" cy="0"/>
          <a:chOff x="0" y="0"/>
          <a:chExt cx="0" cy="0"/>
        </a:xfrm>
      </p:grpSpPr>
      <p:sp>
        <p:nvSpPr>
          <p:cNvPr id="91" name="Shape 91"/>
          <p:cNvSpPr/>
          <p:nvPr/>
        </p:nvSpPr>
        <p:spPr>
          <a:xfrm>
            <a:off x="100" y="-5800"/>
            <a:ext cx="9144000" cy="5149500"/>
          </a:xfrm>
          <a:prstGeom prst="rect">
            <a:avLst/>
          </a:prstGeom>
          <a:solidFill>
            <a:srgbClr val="FFA800">
              <a:alpha val="858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 name="Shape 92"/>
          <p:cNvSpPr/>
          <p:nvPr/>
        </p:nvSpPr>
        <p:spPr>
          <a:xfrm>
            <a:off x="0" y="-5925"/>
            <a:ext cx="9144000" cy="5149500"/>
          </a:xfrm>
          <a:prstGeom prst="frame">
            <a:avLst>
              <a:gd name="adj1" fmla="val 5041"/>
            </a:avLst>
          </a:prstGeom>
          <a:solidFill>
            <a:srgbClr val="2946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 name="Shape 93"/>
          <p:cNvSpPr/>
          <p:nvPr/>
        </p:nvSpPr>
        <p:spPr>
          <a:xfrm>
            <a:off x="4303650" y="4607000"/>
            <a:ext cx="5367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4" name="Shape 94"/>
          <p:cNvSpPr txBox="1">
            <a:spLocks noGrp="1"/>
          </p:cNvSpPr>
          <p:nvPr>
            <p:ph type="sldNum" idx="12"/>
          </p:nvPr>
        </p:nvSpPr>
        <p:spPr>
          <a:xfrm>
            <a:off x="4303575" y="4606750"/>
            <a:ext cx="536700" cy="536700"/>
          </a:xfrm>
          <a:prstGeom prst="rect">
            <a:avLst/>
          </a:prstGeom>
        </p:spPr>
        <p:txBody>
          <a:bodyPr spcFirstLastPara="1" wrap="square" lIns="91425" tIns="91425" rIns="91425" bIns="91425" anchor="ctr" anchorCtr="0">
            <a:noAutofit/>
          </a:bodyPr>
          <a:lstStyle>
            <a:lvl1pPr lvl="0" algn="ctr" rtl="0">
              <a:buNone/>
              <a:defRPr>
                <a:solidFill>
                  <a:srgbClr val="294667"/>
                </a:solidFill>
              </a:defRPr>
            </a:lvl1pPr>
            <a:lvl2pPr lvl="1" algn="ctr" rtl="0">
              <a:buNone/>
              <a:defRPr>
                <a:solidFill>
                  <a:srgbClr val="294667"/>
                </a:solidFill>
              </a:defRPr>
            </a:lvl2pPr>
            <a:lvl3pPr lvl="2" algn="ctr" rtl="0">
              <a:buNone/>
              <a:defRPr>
                <a:solidFill>
                  <a:srgbClr val="294667"/>
                </a:solidFill>
              </a:defRPr>
            </a:lvl3pPr>
            <a:lvl4pPr lvl="3" algn="ctr" rtl="0">
              <a:buNone/>
              <a:defRPr>
                <a:solidFill>
                  <a:srgbClr val="294667"/>
                </a:solidFill>
              </a:defRPr>
            </a:lvl4pPr>
            <a:lvl5pPr lvl="4" algn="ctr" rtl="0">
              <a:buNone/>
              <a:defRPr>
                <a:solidFill>
                  <a:srgbClr val="294667"/>
                </a:solidFill>
              </a:defRPr>
            </a:lvl5pPr>
            <a:lvl6pPr lvl="5" algn="ctr" rtl="0">
              <a:buNone/>
              <a:defRPr>
                <a:solidFill>
                  <a:srgbClr val="294667"/>
                </a:solidFill>
              </a:defRPr>
            </a:lvl6pPr>
            <a:lvl7pPr lvl="6" algn="ctr" rtl="0">
              <a:buNone/>
              <a:defRPr>
                <a:solidFill>
                  <a:srgbClr val="294667"/>
                </a:solidFill>
              </a:defRPr>
            </a:lvl7pPr>
            <a:lvl8pPr lvl="7" algn="ctr" rtl="0">
              <a:buNone/>
              <a:defRPr>
                <a:solidFill>
                  <a:srgbClr val="294667"/>
                </a:solidFill>
              </a:defRPr>
            </a:lvl8pPr>
            <a:lvl9pPr lvl="8" algn="ctr" rtl="0">
              <a:buNone/>
              <a:defRPr>
                <a:solidFill>
                  <a:srgbClr val="294667"/>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1pPr>
            <a:lvl2pPr lvl="1">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2pPr>
            <a:lvl3pPr lvl="2">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3pPr>
            <a:lvl4pPr lvl="3">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4pPr>
            <a:lvl5pPr lvl="4">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5pPr>
            <a:lvl6pPr lvl="5">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6pPr>
            <a:lvl7pPr lvl="6">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7pPr>
            <a:lvl8pPr lvl="7">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8pPr>
            <a:lvl9pPr lvl="8">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9pPr>
          </a:lstStyle>
          <a:p>
            <a:endParaRPr/>
          </a:p>
        </p:txBody>
      </p:sp>
      <p:sp>
        <p:nvSpPr>
          <p:cNvPr id="7" name="Shape 7"/>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342900">
              <a:spcBef>
                <a:spcPts val="60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1pPr>
            <a:lvl2pPr marL="914400" lvl="1"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2pPr>
            <a:lvl3pPr marL="1371600" lvl="2"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3pPr>
            <a:lvl4pPr marL="1828800" lvl="3"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4pPr>
            <a:lvl5pPr marL="2286000" lvl="4"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5pPr>
            <a:lvl6pPr marL="2743200" lvl="5"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6pPr>
            <a:lvl7pPr marL="3200400" lvl="6"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7pPr>
            <a:lvl8pPr marL="3657600" lvl="7"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8pPr>
            <a:lvl9pPr marL="4114800" lvl="8"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rgbClr val="021028"/>
                </a:solidFill>
                <a:latin typeface="Open Sans"/>
                <a:ea typeface="Open Sans"/>
                <a:cs typeface="Open Sans"/>
                <a:sym typeface="Open Sans"/>
              </a:defRPr>
            </a:lvl1pPr>
            <a:lvl2pPr lvl="1" algn="r">
              <a:buNone/>
              <a:defRPr sz="1300" b="1">
                <a:solidFill>
                  <a:srgbClr val="021028"/>
                </a:solidFill>
                <a:latin typeface="Open Sans"/>
                <a:ea typeface="Open Sans"/>
                <a:cs typeface="Open Sans"/>
                <a:sym typeface="Open Sans"/>
              </a:defRPr>
            </a:lvl2pPr>
            <a:lvl3pPr lvl="2" algn="r">
              <a:buNone/>
              <a:defRPr sz="1300" b="1">
                <a:solidFill>
                  <a:srgbClr val="021028"/>
                </a:solidFill>
                <a:latin typeface="Open Sans"/>
                <a:ea typeface="Open Sans"/>
                <a:cs typeface="Open Sans"/>
                <a:sym typeface="Open Sans"/>
              </a:defRPr>
            </a:lvl3pPr>
            <a:lvl4pPr lvl="3" algn="r">
              <a:buNone/>
              <a:defRPr sz="1300" b="1">
                <a:solidFill>
                  <a:srgbClr val="021028"/>
                </a:solidFill>
                <a:latin typeface="Open Sans"/>
                <a:ea typeface="Open Sans"/>
                <a:cs typeface="Open Sans"/>
                <a:sym typeface="Open Sans"/>
              </a:defRPr>
            </a:lvl4pPr>
            <a:lvl5pPr lvl="4" algn="r">
              <a:buNone/>
              <a:defRPr sz="1300" b="1">
                <a:solidFill>
                  <a:srgbClr val="021028"/>
                </a:solidFill>
                <a:latin typeface="Open Sans"/>
                <a:ea typeface="Open Sans"/>
                <a:cs typeface="Open Sans"/>
                <a:sym typeface="Open Sans"/>
              </a:defRPr>
            </a:lvl5pPr>
            <a:lvl6pPr lvl="5" algn="r">
              <a:buNone/>
              <a:defRPr sz="1300" b="1">
                <a:solidFill>
                  <a:srgbClr val="021028"/>
                </a:solidFill>
                <a:latin typeface="Open Sans"/>
                <a:ea typeface="Open Sans"/>
                <a:cs typeface="Open Sans"/>
                <a:sym typeface="Open Sans"/>
              </a:defRPr>
            </a:lvl6pPr>
            <a:lvl7pPr lvl="6" algn="r">
              <a:buNone/>
              <a:defRPr sz="1300" b="1">
                <a:solidFill>
                  <a:srgbClr val="021028"/>
                </a:solidFill>
                <a:latin typeface="Open Sans"/>
                <a:ea typeface="Open Sans"/>
                <a:cs typeface="Open Sans"/>
                <a:sym typeface="Open Sans"/>
              </a:defRPr>
            </a:lvl7pPr>
            <a:lvl8pPr lvl="7" algn="r">
              <a:buNone/>
              <a:defRPr sz="1300" b="1">
                <a:solidFill>
                  <a:srgbClr val="021028"/>
                </a:solidFill>
                <a:latin typeface="Open Sans"/>
                <a:ea typeface="Open Sans"/>
                <a:cs typeface="Open Sans"/>
                <a:sym typeface="Open Sans"/>
              </a:defRPr>
            </a:lvl8pPr>
            <a:lvl9pPr lvl="8" algn="r">
              <a:buNone/>
              <a:defRPr sz="1300" b="1">
                <a:solidFill>
                  <a:srgbClr val="021028"/>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8" r:id="rId8"/>
    <p:sldLayoutId id="2147483659" r:id="rId9"/>
    <p:sldLayoutId id="214748366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hyperlink" Target="http://reports.weforum.org/inclusive-growth-and-development-report-2017/inclusive-development-inde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7200"/>
                    </a14:imgEffect>
                    <a14:imgEffect>
                      <a14:saturation sat="144000"/>
                    </a14:imgEffect>
                  </a14:imgLayer>
                </a14:imgProps>
              </a:ext>
            </a:extLst>
          </a:blip>
          <a:srcRect/>
          <a:stretch>
            <a:fillRect t="-9000" b="-9000"/>
          </a:stretch>
        </a:blipFill>
        <a:effectLst/>
      </p:bgPr>
    </p:bg>
    <p:spTree>
      <p:nvGrpSpPr>
        <p:cNvPr id="1" name="Shape 102"/>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56" y="1093076"/>
            <a:ext cx="2835297" cy="4050424"/>
          </a:xfrm>
          <a:prstGeom prst="rect">
            <a:avLst/>
          </a:prstGeom>
        </p:spPr>
      </p:pic>
      <p:sp>
        <p:nvSpPr>
          <p:cNvPr id="103" name="Shape 103"/>
          <p:cNvSpPr txBox="1">
            <a:spLocks noGrp="1"/>
          </p:cNvSpPr>
          <p:nvPr>
            <p:ph type="ctrTitle"/>
          </p:nvPr>
        </p:nvSpPr>
        <p:spPr>
          <a:xfrm>
            <a:off x="3679325" y="2753850"/>
            <a:ext cx="4903800" cy="115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Industry 4.0</a:t>
            </a:r>
            <a:br>
              <a:rPr lang="en" dirty="0" smtClean="0"/>
            </a:br>
            <a:endParaRPr dirty="0"/>
          </a:p>
        </p:txBody>
      </p:sp>
      <p:sp>
        <p:nvSpPr>
          <p:cNvPr id="2" name="Rectangle 1"/>
          <p:cNvSpPr/>
          <p:nvPr/>
        </p:nvSpPr>
        <p:spPr>
          <a:xfrm>
            <a:off x="421118" y="2590211"/>
            <a:ext cx="4572000" cy="1323439"/>
          </a:xfrm>
          <a:prstGeom prst="rect">
            <a:avLst/>
          </a:prstGeom>
        </p:spPr>
        <p:txBody>
          <a:bodyPr>
            <a:spAutoFit/>
          </a:bodyPr>
          <a:lstStyle/>
          <a:p>
            <a:r>
              <a:rPr lang="en-US" sz="1600" b="1" spc="-50" dirty="0">
                <a:solidFill>
                  <a:schemeClr val="bg1"/>
                </a:solidFill>
                <a:latin typeface="Merriweather" panose="020B0604020202020204" charset="0"/>
              </a:rPr>
              <a:t>Prepared by</a:t>
            </a:r>
          </a:p>
          <a:p>
            <a:endParaRPr lang="en-US" sz="1600" b="1" spc="-50" dirty="0">
              <a:solidFill>
                <a:schemeClr val="bg1"/>
              </a:solidFill>
              <a:latin typeface="Merriweather" panose="020B0604020202020204" charset="0"/>
            </a:endParaRPr>
          </a:p>
          <a:p>
            <a:r>
              <a:rPr lang="en-US" sz="1600" b="1" spc="-50" dirty="0" smtClean="0">
                <a:solidFill>
                  <a:schemeClr val="bg1"/>
                </a:solidFill>
                <a:latin typeface="Merriweather" panose="020B0604020202020204" charset="0"/>
              </a:rPr>
              <a:t>Ravi Gupta</a:t>
            </a:r>
          </a:p>
          <a:p>
            <a:r>
              <a:rPr lang="en-US" sz="1600" b="1" spc="-50" dirty="0">
                <a:solidFill>
                  <a:schemeClr val="bg1"/>
                </a:solidFill>
                <a:latin typeface="Merriweather" panose="020B0604020202020204" charset="0"/>
              </a:rPr>
              <a:t>Dr. Mirjana Stankovic</a:t>
            </a:r>
          </a:p>
          <a:p>
            <a:r>
              <a:rPr lang="en-US" sz="1600" b="1" spc="-50" dirty="0" smtClean="0">
                <a:solidFill>
                  <a:schemeClr val="bg1"/>
                </a:solidFill>
                <a:latin typeface="Merriweather" panose="020B0604020202020204" charset="0"/>
              </a:rPr>
              <a:t>Dr</a:t>
            </a:r>
            <a:r>
              <a:rPr lang="en-US" sz="1600" b="1" spc="-50" dirty="0">
                <a:solidFill>
                  <a:schemeClr val="bg1"/>
                </a:solidFill>
                <a:latin typeface="Merriweather" panose="020B0604020202020204" charset="0"/>
              </a:rPr>
              <a:t>. Juan Figueroa</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118" y="419399"/>
            <a:ext cx="2358517" cy="67367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8496" y="878910"/>
            <a:ext cx="3692400" cy="768900"/>
          </a:xfrm>
          <a:prstGeom prst="rect">
            <a:avLst/>
          </a:prstGeom>
        </p:spPr>
        <p:txBody>
          <a:bodyPr spcFirstLastPara="1" wrap="square" lIns="91425" tIns="91425" rIns="91425" bIns="91425" anchor="b" anchorCtr="0">
            <a:noAutofit/>
          </a:bodyPr>
          <a:lstStyle/>
          <a:p>
            <a:r>
              <a:rPr lang="en-US" sz="1800" b="0" dirty="0">
                <a:solidFill>
                  <a:schemeClr val="bg1"/>
                </a:solidFill>
                <a:latin typeface="Merriweather" panose="020B0604020202020204" charset="0"/>
              </a:rPr>
              <a:t>Changes for companies</a:t>
            </a:r>
          </a:p>
        </p:txBody>
      </p:sp>
      <p:sp>
        <p:nvSpPr>
          <p:cNvPr id="146" name="Shape 146"/>
          <p:cNvSpPr txBox="1">
            <a:spLocks noGrp="1"/>
          </p:cNvSpPr>
          <p:nvPr>
            <p:ph type="body" idx="1"/>
          </p:nvPr>
        </p:nvSpPr>
        <p:spPr>
          <a:xfrm>
            <a:off x="0" y="1647810"/>
            <a:ext cx="3692400" cy="3340800"/>
          </a:xfrm>
          <a:prstGeom prst="rect">
            <a:avLst/>
          </a:prstGeom>
        </p:spPr>
        <p:txBody>
          <a:bodyPr spcFirstLastPara="1" wrap="square" lIns="91425" tIns="91425" rIns="91425" bIns="91425" anchor="t" anchorCtr="0">
            <a:noAutofit/>
          </a:bodyPr>
          <a:lstStyle/>
          <a:p>
            <a:pPr marL="285750" indent="-285750">
              <a:spcBef>
                <a:spcPts val="0"/>
              </a:spcBef>
              <a:buFont typeface="Arial" panose="020B0604020202020204" pitchFamily="34" charset="0"/>
              <a:buChar char="•"/>
            </a:pPr>
            <a:r>
              <a:rPr lang="en-US" sz="1400" dirty="0">
                <a:solidFill>
                  <a:schemeClr val="tx1"/>
                </a:solidFill>
                <a:latin typeface="Open Sans" panose="020B0604020202020204" charset="0"/>
                <a:ea typeface="Open Sans" panose="020B0604020202020204" charset="0"/>
                <a:cs typeface="Open Sans" panose="020B0604020202020204" charset="0"/>
              </a:rPr>
              <a:t>Bringing products to market faster</a:t>
            </a:r>
          </a:p>
          <a:p>
            <a:pPr marL="285750" indent="-285750">
              <a:spcBef>
                <a:spcPts val="0"/>
              </a:spcBef>
              <a:buFont typeface="Arial" panose="020B0604020202020204" pitchFamily="34" charset="0"/>
              <a:buChar char="•"/>
            </a:pPr>
            <a:r>
              <a:rPr lang="en-US" sz="1400" dirty="0">
                <a:solidFill>
                  <a:schemeClr val="tx1"/>
                </a:solidFill>
                <a:latin typeface="Open Sans" panose="020B0604020202020204" charset="0"/>
                <a:ea typeface="Open Sans" panose="020B0604020202020204" charset="0"/>
                <a:cs typeface="Open Sans" panose="020B0604020202020204" charset="0"/>
              </a:rPr>
              <a:t>Machines perform independent quality checks         errors detected and remedied faster </a:t>
            </a:r>
          </a:p>
          <a:p>
            <a:pPr marL="285750" indent="-285750">
              <a:spcBef>
                <a:spcPts val="0"/>
              </a:spcBef>
              <a:buFont typeface="Arial" panose="020B0604020202020204" pitchFamily="34" charset="0"/>
              <a:buChar char="•"/>
            </a:pPr>
            <a:r>
              <a:rPr lang="en-US" sz="1400" dirty="0">
                <a:solidFill>
                  <a:schemeClr val="tx1"/>
                </a:solidFill>
                <a:latin typeface="Open Sans" panose="020B0604020202020204" charset="0"/>
                <a:ea typeface="Open Sans" panose="020B0604020202020204" charset="0"/>
                <a:cs typeface="Open Sans" panose="020B0604020202020204" charset="0"/>
              </a:rPr>
              <a:t>Smarter resource management based on energy data leads to optimized equipment maintenance </a:t>
            </a:r>
          </a:p>
          <a:p>
            <a:pPr marL="285750" indent="-285750">
              <a:spcBef>
                <a:spcPts val="0"/>
              </a:spcBef>
              <a:buFont typeface="Arial" panose="020B0604020202020204" pitchFamily="34" charset="0"/>
              <a:buChar char="•"/>
            </a:pPr>
            <a:r>
              <a:rPr lang="en-US" sz="1400" dirty="0">
                <a:solidFill>
                  <a:schemeClr val="tx1"/>
                </a:solidFill>
                <a:latin typeface="Open Sans" panose="020B0604020202020204" charset="0"/>
                <a:ea typeface="Open Sans" panose="020B0604020202020204" charset="0"/>
                <a:cs typeface="Open Sans" panose="020B0604020202020204" charset="0"/>
              </a:rPr>
              <a:t>Improved stock management via using chips and sensors</a:t>
            </a:r>
          </a:p>
          <a:p>
            <a:pPr marL="285750" indent="-285750">
              <a:spcBef>
                <a:spcPts val="0"/>
              </a:spcBef>
              <a:buFont typeface="Arial" panose="020B0604020202020204" pitchFamily="34" charset="0"/>
              <a:buChar char="•"/>
            </a:pPr>
            <a:r>
              <a:rPr lang="en-US" sz="1400" dirty="0">
                <a:solidFill>
                  <a:schemeClr val="tx1"/>
                </a:solidFill>
                <a:latin typeface="Open Sans" panose="020B0604020202020204" charset="0"/>
                <a:ea typeface="Open Sans" panose="020B0604020202020204" charset="0"/>
                <a:cs typeface="Open Sans" panose="020B0604020202020204" charset="0"/>
              </a:rPr>
              <a:t>Improved prediction for demand through data mining         improved supply chain and </a:t>
            </a:r>
            <a:r>
              <a:rPr lang="en-US" sz="1400" dirty="0" smtClean="0">
                <a:solidFill>
                  <a:schemeClr val="tx1"/>
                </a:solidFill>
                <a:latin typeface="Open Sans" panose="020B0604020202020204" charset="0"/>
                <a:ea typeface="Open Sans" panose="020B0604020202020204" charset="0"/>
                <a:cs typeface="Open Sans" panose="020B0604020202020204" charset="0"/>
              </a:rPr>
              <a:t>inventory management</a:t>
            </a:r>
            <a:r>
              <a:rPr lang="en" dirty="0" smtClean="0"/>
              <a:t> </a:t>
            </a:r>
            <a:endParaRPr dirty="0"/>
          </a:p>
        </p:txBody>
      </p:sp>
      <p:sp>
        <p:nvSpPr>
          <p:cNvPr id="153" name="Shape 153"/>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10</a:t>
            </a:fld>
            <a:endParaRPr/>
          </a:p>
        </p:txBody>
      </p:sp>
      <p:sp>
        <p:nvSpPr>
          <p:cNvPr id="11" name="Rectangle 10"/>
          <p:cNvSpPr/>
          <p:nvPr/>
        </p:nvSpPr>
        <p:spPr>
          <a:xfrm>
            <a:off x="748557" y="99073"/>
            <a:ext cx="3126619" cy="338554"/>
          </a:xfrm>
          <a:prstGeom prst="rect">
            <a:avLst/>
          </a:prstGeom>
        </p:spPr>
        <p:txBody>
          <a:bodyPr wrap="square">
            <a:spAutoFit/>
          </a:bodyPr>
          <a:lstStyle/>
          <a:p>
            <a:r>
              <a:rPr lang="en-US" sz="1600" dirty="0">
                <a:solidFill>
                  <a:schemeClr val="bg1"/>
                </a:solidFill>
                <a:latin typeface="Merriweather" panose="020B0604020202020204" charset="0"/>
              </a:rPr>
              <a:t>Industry 4.0 opportunities</a:t>
            </a:r>
          </a:p>
        </p:txBody>
      </p:sp>
      <p:sp>
        <p:nvSpPr>
          <p:cNvPr id="12" name="Arrow: Right 7">
            <a:extLst>
              <a:ext uri="{FF2B5EF4-FFF2-40B4-BE49-F238E27FC236}">
                <a16:creationId xmlns:a16="http://schemas.microsoft.com/office/drawing/2014/main" xmlns="" id="{96FDB4A2-1FB0-4292-B38B-B28BE979D202}"/>
              </a:ext>
            </a:extLst>
          </p:cNvPr>
          <p:cNvSpPr/>
          <p:nvPr/>
        </p:nvSpPr>
        <p:spPr>
          <a:xfrm>
            <a:off x="2180048" y="3931641"/>
            <a:ext cx="241864" cy="105515"/>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Arrow: Right 7">
            <a:extLst>
              <a:ext uri="{FF2B5EF4-FFF2-40B4-BE49-F238E27FC236}">
                <a16:creationId xmlns:a16="http://schemas.microsoft.com/office/drawing/2014/main" xmlns="" id="{96FDB4A2-1FB0-4292-B38B-B28BE979D202}"/>
              </a:ext>
            </a:extLst>
          </p:cNvPr>
          <p:cNvSpPr/>
          <p:nvPr/>
        </p:nvSpPr>
        <p:spPr>
          <a:xfrm>
            <a:off x="1640390" y="2226357"/>
            <a:ext cx="241864" cy="105515"/>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4" name="Picture 13">
            <a:extLst>
              <a:ext uri="{FF2B5EF4-FFF2-40B4-BE49-F238E27FC236}">
                <a16:creationId xmlns:a16="http://schemas.microsoft.com/office/drawing/2014/main" xmlns="" id="{09F7934C-AB40-499D-B6BB-79ADC77CB071}"/>
              </a:ext>
            </a:extLst>
          </p:cNvPr>
          <p:cNvPicPr>
            <a:picLocks noChangeAspect="1"/>
          </p:cNvPicPr>
          <p:nvPr/>
        </p:nvPicPr>
        <p:blipFill>
          <a:blip r:embed="rId4"/>
          <a:stretch>
            <a:fillRect/>
          </a:stretch>
        </p:blipFill>
        <p:spPr>
          <a:xfrm>
            <a:off x="4577839" y="2239652"/>
            <a:ext cx="4570960" cy="2900184"/>
          </a:xfrm>
          <a:prstGeom prst="rect">
            <a:avLst/>
          </a:prstGeom>
        </p:spPr>
      </p:pic>
      <p:sp>
        <p:nvSpPr>
          <p:cNvPr id="2" name="Rectangle 1"/>
          <p:cNvSpPr/>
          <p:nvPr/>
        </p:nvSpPr>
        <p:spPr>
          <a:xfrm>
            <a:off x="4865914" y="878910"/>
            <a:ext cx="4806440" cy="523220"/>
          </a:xfrm>
          <a:prstGeom prst="rect">
            <a:avLst/>
          </a:prstGeom>
        </p:spPr>
        <p:txBody>
          <a:bodyPr wrap="square">
            <a:spAutoFit/>
          </a:bodyPr>
          <a:lstStyle/>
          <a:p>
            <a:pPr marL="0" indent="0">
              <a:buNone/>
            </a:pPr>
            <a:r>
              <a:rPr lang="en-US" i="1" dirty="0">
                <a:solidFill>
                  <a:srgbClr val="002060"/>
                </a:solidFill>
                <a:latin typeface="Merriweather" panose="020B0604020202020204" charset="0"/>
              </a:rPr>
              <a:t>Industry 4.0 and the circular economy</a:t>
            </a:r>
          </a:p>
          <a:p>
            <a:pPr marL="0" indent="0">
              <a:buNone/>
            </a:pPr>
            <a:r>
              <a:rPr lang="en-US" i="1" dirty="0">
                <a:solidFill>
                  <a:srgbClr val="002060"/>
                </a:solidFill>
                <a:latin typeface="Merriweather" panose="020B0604020202020204" charset="0"/>
              </a:rPr>
              <a:t>Smart cities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1746" y="0"/>
            <a:ext cx="1882254" cy="53763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Shape 219"/>
        <p:cNvGrpSpPr/>
        <p:nvPr/>
      </p:nvGrpSpPr>
      <p:grpSpPr>
        <a:xfrm>
          <a:off x="0" y="0"/>
          <a:ext cx="0" cy="0"/>
          <a:chOff x="0" y="0"/>
          <a:chExt cx="0" cy="0"/>
        </a:xfrm>
      </p:grpSpPr>
      <p:sp>
        <p:nvSpPr>
          <p:cNvPr id="220" name="Shape 220"/>
          <p:cNvSpPr/>
          <p:nvPr/>
        </p:nvSpPr>
        <p:spPr>
          <a:xfrm>
            <a:off x="3453562" y="1444423"/>
            <a:ext cx="5444966" cy="2593862"/>
          </a:xfrm>
          <a:custGeom>
            <a:avLst/>
            <a:gdLst/>
            <a:ahLst/>
            <a:cxnLst/>
            <a:rect l="0" t="0" r="0" b="0"/>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1" name="Shape 221"/>
          <p:cNvSpPr txBox="1">
            <a:spLocks noGrp="1"/>
          </p:cNvSpPr>
          <p:nvPr>
            <p:ph type="title"/>
          </p:nvPr>
        </p:nvSpPr>
        <p:spPr>
          <a:xfrm>
            <a:off x="442405" y="1045150"/>
            <a:ext cx="2147400" cy="67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t>Infrastructure in developing countries</a:t>
            </a:r>
            <a:endParaRPr dirty="0"/>
          </a:p>
        </p:txBody>
      </p:sp>
      <p:sp>
        <p:nvSpPr>
          <p:cNvPr id="223" name="Shape 223"/>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sp>
        <p:nvSpPr>
          <p:cNvPr id="224" name="Shape 224"/>
          <p:cNvSpPr/>
          <p:nvPr/>
        </p:nvSpPr>
        <p:spPr>
          <a:xfrm>
            <a:off x="3895500" y="2302175"/>
            <a:ext cx="96900" cy="96900"/>
          </a:xfrm>
          <a:prstGeom prst="ellipse">
            <a:avLst/>
          </a:prstGeom>
          <a:solidFill>
            <a:srgbClr val="FFA800"/>
          </a:solidFill>
          <a:ln w="28575" cap="flat" cmpd="sng">
            <a:solidFill>
              <a:srgbClr val="29466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Rectangle 11"/>
          <p:cNvSpPr/>
          <p:nvPr/>
        </p:nvSpPr>
        <p:spPr>
          <a:xfrm>
            <a:off x="748558" y="99071"/>
            <a:ext cx="2239192" cy="584775"/>
          </a:xfrm>
          <a:prstGeom prst="rect">
            <a:avLst/>
          </a:prstGeom>
        </p:spPr>
        <p:txBody>
          <a:bodyPr wrap="square">
            <a:spAutoFit/>
          </a:bodyPr>
          <a:lstStyle/>
          <a:p>
            <a:r>
              <a:rPr lang="en-US" sz="1600" dirty="0">
                <a:solidFill>
                  <a:schemeClr val="tx1"/>
                </a:solidFill>
                <a:latin typeface="Merriweather" panose="020B0604020202020204" charset="0"/>
              </a:rPr>
              <a:t>Industry 4.0 opportunities</a:t>
            </a:r>
          </a:p>
        </p:txBody>
      </p:sp>
      <p:sp>
        <p:nvSpPr>
          <p:cNvPr id="2" name="Rectangle 1"/>
          <p:cNvSpPr/>
          <p:nvPr/>
        </p:nvSpPr>
        <p:spPr>
          <a:xfrm>
            <a:off x="442405" y="1934205"/>
            <a:ext cx="4572000" cy="523220"/>
          </a:xfrm>
          <a:prstGeom prst="rect">
            <a:avLst/>
          </a:prstGeom>
        </p:spPr>
        <p:txBody>
          <a:bodyPr>
            <a:spAutoFit/>
          </a:bodyPr>
          <a:lstStyle/>
          <a:p>
            <a:pPr marL="285750" indent="-285750">
              <a:buFont typeface="Arial" panose="020B0604020202020204" pitchFamily="34" charset="0"/>
              <a:buChar char="•"/>
            </a:pPr>
            <a:r>
              <a:rPr lang="fr-FR" dirty="0" err="1"/>
              <a:t>Energy</a:t>
            </a:r>
            <a:r>
              <a:rPr lang="fr-FR" dirty="0"/>
              <a:t> 4.0 infrastructure</a:t>
            </a:r>
          </a:p>
          <a:p>
            <a:pPr marL="285750" indent="-285750">
              <a:buFont typeface="Arial" panose="020B0604020202020204" pitchFamily="34" charset="0"/>
              <a:buChar char="•"/>
            </a:pPr>
            <a:r>
              <a:rPr lang="fr-FR" dirty="0"/>
              <a:t>ICT infrastructure</a:t>
            </a:r>
          </a:p>
        </p:txBody>
      </p:sp>
      <p:sp>
        <p:nvSpPr>
          <p:cNvPr id="15" name="Rectangle 14"/>
          <p:cNvSpPr/>
          <p:nvPr/>
        </p:nvSpPr>
        <p:spPr>
          <a:xfrm>
            <a:off x="3161339" y="207795"/>
            <a:ext cx="3954071" cy="338554"/>
          </a:xfrm>
          <a:prstGeom prst="rect">
            <a:avLst/>
          </a:prstGeom>
        </p:spPr>
        <p:txBody>
          <a:bodyPr wrap="square">
            <a:spAutoFit/>
          </a:bodyPr>
          <a:lstStyle/>
          <a:p>
            <a:r>
              <a:rPr lang="en-US" sz="1600" dirty="0" smtClean="0">
                <a:solidFill>
                  <a:schemeClr val="bg1"/>
                </a:solidFill>
                <a:latin typeface="Merriweather" panose="020B0604020202020204" charset="0"/>
              </a:rPr>
              <a:t>The Not So World Wide Web</a:t>
            </a:r>
            <a:endParaRPr lang="en-US" sz="1600" dirty="0">
              <a:solidFill>
                <a:schemeClr val="bg1"/>
              </a:solidFill>
              <a:latin typeface="Merriweather" panose="020B0604020202020204" charset="0"/>
            </a:endParaRPr>
          </a:p>
        </p:txBody>
      </p:sp>
      <p:sp>
        <p:nvSpPr>
          <p:cNvPr id="16" name="Rectangle 15"/>
          <p:cNvSpPr/>
          <p:nvPr/>
        </p:nvSpPr>
        <p:spPr>
          <a:xfrm>
            <a:off x="3453562" y="532080"/>
            <a:ext cx="5001373" cy="261610"/>
          </a:xfrm>
          <a:prstGeom prst="rect">
            <a:avLst/>
          </a:prstGeom>
        </p:spPr>
        <p:txBody>
          <a:bodyPr wrap="square">
            <a:spAutoFit/>
          </a:bodyPr>
          <a:lstStyle/>
          <a:p>
            <a:r>
              <a:rPr lang="en-GB" sz="1100" i="1" dirty="0" smtClean="0">
                <a:solidFill>
                  <a:srgbClr val="FFA800"/>
                </a:solidFill>
                <a:latin typeface="Open Sans" panose="020B0604020202020204" charset="0"/>
                <a:ea typeface="Open Sans" panose="020B0604020202020204" charset="0"/>
                <a:cs typeface="Open Sans" panose="020B0604020202020204" charset="0"/>
              </a:rPr>
              <a:t>Estimated number of internet users per 100 inhabitants in 2016</a:t>
            </a:r>
            <a:endParaRPr lang="en-US" sz="1100" i="1" dirty="0">
              <a:solidFill>
                <a:srgbClr val="FFA800"/>
              </a:solidFill>
              <a:latin typeface="Open Sans" panose="020B0604020202020204" charset="0"/>
              <a:ea typeface="Open Sans" panose="020B0604020202020204" charset="0"/>
              <a:cs typeface="Open Sans" panose="020B0604020202020204" charset="0"/>
            </a:endParaRPr>
          </a:p>
        </p:txBody>
      </p:sp>
      <p:sp>
        <p:nvSpPr>
          <p:cNvPr id="226" name="Shape 226"/>
          <p:cNvSpPr/>
          <p:nvPr/>
        </p:nvSpPr>
        <p:spPr>
          <a:xfrm>
            <a:off x="5615416" y="1504225"/>
            <a:ext cx="751453" cy="715344"/>
          </a:xfrm>
          <a:prstGeom prst="ellipse">
            <a:avLst/>
          </a:prstGeom>
          <a:solidFill>
            <a:srgbClr val="FFA800"/>
          </a:solidFill>
          <a:ln w="28575" cap="flat" cmpd="sng">
            <a:solidFill>
              <a:srgbClr val="294667"/>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endParaRPr sz="900" dirty="0">
              <a:solidFill>
                <a:schemeClr val="bg1"/>
              </a:solidFill>
              <a:latin typeface="Open Sans" panose="020B0604020202020204" charset="0"/>
              <a:ea typeface="Open Sans" panose="020B0604020202020204" charset="0"/>
              <a:cs typeface="Open Sans" panose="020B0604020202020204" charset="0"/>
            </a:endParaRPr>
          </a:p>
        </p:txBody>
      </p:sp>
      <p:sp>
        <p:nvSpPr>
          <p:cNvPr id="17" name="Shape 226"/>
          <p:cNvSpPr/>
          <p:nvPr/>
        </p:nvSpPr>
        <p:spPr>
          <a:xfrm>
            <a:off x="6782699" y="1543738"/>
            <a:ext cx="665421" cy="636317"/>
          </a:xfrm>
          <a:prstGeom prst="ellipse">
            <a:avLst/>
          </a:prstGeom>
          <a:solidFill>
            <a:srgbClr val="FFA800"/>
          </a:solidFill>
          <a:ln w="28575" cap="flat" cmpd="sng">
            <a:solidFill>
              <a:srgbClr val="294667"/>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endParaRPr sz="800" dirty="0">
              <a:solidFill>
                <a:schemeClr val="bg1"/>
              </a:solidFill>
              <a:latin typeface="Open Sans" panose="020B0604020202020204" charset="0"/>
              <a:ea typeface="Open Sans" panose="020B0604020202020204" charset="0"/>
              <a:cs typeface="Open Sans" panose="020B0604020202020204" charset="0"/>
            </a:endParaRPr>
          </a:p>
        </p:txBody>
      </p:sp>
      <p:sp>
        <p:nvSpPr>
          <p:cNvPr id="18" name="Shape 226"/>
          <p:cNvSpPr/>
          <p:nvPr/>
        </p:nvSpPr>
        <p:spPr>
          <a:xfrm>
            <a:off x="6258875" y="2086505"/>
            <a:ext cx="523824" cy="517800"/>
          </a:xfrm>
          <a:prstGeom prst="ellipse">
            <a:avLst/>
          </a:prstGeom>
          <a:solidFill>
            <a:srgbClr val="FFA800"/>
          </a:solidFill>
          <a:ln w="28575" cap="flat" cmpd="sng">
            <a:solidFill>
              <a:srgbClr val="294667"/>
            </a:solidFill>
            <a:prstDash val="solid"/>
            <a:round/>
            <a:headEnd type="none" w="sm" len="sm"/>
            <a:tailEnd type="none" w="sm" len="sm"/>
          </a:ln>
        </p:spPr>
        <p:txBody>
          <a:bodyPr spcFirstLastPara="1" wrap="square" lIns="91425" tIns="91425" rIns="91425" bIns="91425" anchor="ctr" anchorCtr="0">
            <a:noAutofit/>
          </a:bodyPr>
          <a:lstStyle/>
          <a:p>
            <a:pPr marL="0" lvl="0" indent="0" algn="ctr">
              <a:lnSpc>
                <a:spcPct val="200000"/>
              </a:lnSpc>
              <a:spcBef>
                <a:spcPts val="0"/>
              </a:spcBef>
              <a:spcAft>
                <a:spcPts val="0"/>
              </a:spcAft>
              <a:buNone/>
            </a:pPr>
            <a:endParaRPr sz="500" dirty="0">
              <a:solidFill>
                <a:schemeClr val="bg1"/>
              </a:solidFill>
              <a:latin typeface="Open Sans" panose="020B0604020202020204" charset="0"/>
              <a:ea typeface="Open Sans" panose="020B0604020202020204" charset="0"/>
              <a:cs typeface="Open Sans" panose="020B0604020202020204" charset="0"/>
            </a:endParaRPr>
          </a:p>
        </p:txBody>
      </p:sp>
      <p:sp>
        <p:nvSpPr>
          <p:cNvPr id="19" name="Shape 226"/>
          <p:cNvSpPr/>
          <p:nvPr/>
        </p:nvSpPr>
        <p:spPr>
          <a:xfrm>
            <a:off x="7752115" y="2525016"/>
            <a:ext cx="550107" cy="544399"/>
          </a:xfrm>
          <a:prstGeom prst="ellipse">
            <a:avLst/>
          </a:prstGeom>
          <a:solidFill>
            <a:srgbClr val="FFA800"/>
          </a:solidFill>
          <a:ln w="28575" cap="flat" cmpd="sng">
            <a:solidFill>
              <a:srgbClr val="294667"/>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endParaRPr sz="900" dirty="0">
              <a:solidFill>
                <a:schemeClr val="bg1"/>
              </a:solidFill>
              <a:latin typeface="Open Sans" panose="020B0604020202020204" charset="0"/>
              <a:ea typeface="Open Sans" panose="020B0604020202020204" charset="0"/>
              <a:cs typeface="Open Sans" panose="020B0604020202020204" charset="0"/>
            </a:endParaRPr>
          </a:p>
        </p:txBody>
      </p:sp>
      <p:sp>
        <p:nvSpPr>
          <p:cNvPr id="20" name="Shape 226"/>
          <p:cNvSpPr/>
          <p:nvPr/>
        </p:nvSpPr>
        <p:spPr>
          <a:xfrm>
            <a:off x="5742278" y="2870302"/>
            <a:ext cx="423939" cy="403568"/>
          </a:xfrm>
          <a:prstGeom prst="ellipse">
            <a:avLst/>
          </a:prstGeom>
          <a:solidFill>
            <a:srgbClr val="FFA800"/>
          </a:solidFill>
          <a:ln w="28575" cap="flat" cmpd="sng">
            <a:solidFill>
              <a:srgbClr val="294667"/>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endParaRPr sz="900" dirty="0">
              <a:solidFill>
                <a:schemeClr val="bg1"/>
              </a:solidFill>
              <a:latin typeface="Open Sans" panose="020B0604020202020204" charset="0"/>
              <a:ea typeface="Open Sans" panose="020B0604020202020204" charset="0"/>
              <a:cs typeface="Open Sans" panose="020B0604020202020204" charset="0"/>
            </a:endParaRPr>
          </a:p>
        </p:txBody>
      </p:sp>
      <p:sp>
        <p:nvSpPr>
          <p:cNvPr id="21" name="Shape 226"/>
          <p:cNvSpPr/>
          <p:nvPr/>
        </p:nvSpPr>
        <p:spPr>
          <a:xfrm>
            <a:off x="4103469" y="2190082"/>
            <a:ext cx="681880" cy="669867"/>
          </a:xfrm>
          <a:prstGeom prst="ellipse">
            <a:avLst/>
          </a:prstGeom>
          <a:solidFill>
            <a:srgbClr val="FFA800"/>
          </a:solidFill>
          <a:ln w="28575" cap="flat" cmpd="sng">
            <a:solidFill>
              <a:srgbClr val="294667"/>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endParaRPr sz="900" dirty="0">
              <a:solidFill>
                <a:schemeClr val="bg1"/>
              </a:solidFill>
              <a:latin typeface="Open Sans" panose="020B0604020202020204" charset="0"/>
              <a:ea typeface="Open Sans" panose="020B0604020202020204" charset="0"/>
              <a:cs typeface="Open Sans" panose="020B0604020202020204" charset="0"/>
            </a:endParaRPr>
          </a:p>
        </p:txBody>
      </p:sp>
      <p:sp>
        <p:nvSpPr>
          <p:cNvPr id="22" name="Shape 226"/>
          <p:cNvSpPr/>
          <p:nvPr/>
        </p:nvSpPr>
        <p:spPr>
          <a:xfrm>
            <a:off x="3606665" y="3957077"/>
            <a:ext cx="577670" cy="564940"/>
          </a:xfrm>
          <a:prstGeom prst="ellipse">
            <a:avLst/>
          </a:prstGeom>
          <a:solidFill>
            <a:srgbClr val="FFA800"/>
          </a:solidFill>
          <a:ln w="28575" cap="flat" cmpd="sng">
            <a:solidFill>
              <a:srgbClr val="294667"/>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endParaRPr sz="900" dirty="0">
              <a:solidFill>
                <a:schemeClr val="bg1"/>
              </a:solidFill>
              <a:latin typeface="Open Sans" panose="020B0604020202020204" charset="0"/>
              <a:ea typeface="Open Sans" panose="020B0604020202020204" charset="0"/>
              <a:cs typeface="Open Sans" panose="020B0604020202020204" charset="0"/>
            </a:endParaRPr>
          </a:p>
        </p:txBody>
      </p:sp>
      <p:sp>
        <p:nvSpPr>
          <p:cNvPr id="23" name="Shape 221"/>
          <p:cNvSpPr txBox="1">
            <a:spLocks/>
          </p:cNvSpPr>
          <p:nvPr/>
        </p:nvSpPr>
        <p:spPr>
          <a:xfrm>
            <a:off x="6258875" y="2261477"/>
            <a:ext cx="616424" cy="2549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dirty="0" smtClean="0">
                <a:solidFill>
                  <a:schemeClr val="bg1"/>
                </a:solidFill>
              </a:rPr>
              <a:t>41.6%</a:t>
            </a:r>
            <a:endParaRPr lang="en-US" sz="900" dirty="0">
              <a:solidFill>
                <a:schemeClr val="bg1"/>
              </a:solidFill>
            </a:endParaRPr>
          </a:p>
        </p:txBody>
      </p:sp>
      <p:sp>
        <p:nvSpPr>
          <p:cNvPr id="24" name="Shape 221"/>
          <p:cNvSpPr txBox="1">
            <a:spLocks/>
          </p:cNvSpPr>
          <p:nvPr/>
        </p:nvSpPr>
        <p:spPr>
          <a:xfrm>
            <a:off x="5750445" y="1777745"/>
            <a:ext cx="616424" cy="2549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dirty="0" smtClean="0">
                <a:solidFill>
                  <a:schemeClr val="bg1"/>
                </a:solidFill>
              </a:rPr>
              <a:t>79.1%</a:t>
            </a:r>
            <a:endParaRPr lang="en-US" sz="900" dirty="0">
              <a:solidFill>
                <a:schemeClr val="bg1"/>
              </a:solidFill>
            </a:endParaRPr>
          </a:p>
        </p:txBody>
      </p:sp>
      <p:sp>
        <p:nvSpPr>
          <p:cNvPr id="25" name="Shape 221"/>
          <p:cNvSpPr txBox="1">
            <a:spLocks/>
          </p:cNvSpPr>
          <p:nvPr/>
        </p:nvSpPr>
        <p:spPr>
          <a:xfrm>
            <a:off x="6856691" y="1784787"/>
            <a:ext cx="616424" cy="2549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dirty="0" smtClean="0">
                <a:solidFill>
                  <a:schemeClr val="bg1"/>
                </a:solidFill>
              </a:rPr>
              <a:t>66.6%</a:t>
            </a:r>
            <a:endParaRPr lang="en-US" sz="900" dirty="0">
              <a:solidFill>
                <a:schemeClr val="bg1"/>
              </a:solidFill>
            </a:endParaRPr>
          </a:p>
        </p:txBody>
      </p:sp>
      <p:sp>
        <p:nvSpPr>
          <p:cNvPr id="26" name="Shape 221"/>
          <p:cNvSpPr txBox="1">
            <a:spLocks/>
          </p:cNvSpPr>
          <p:nvPr/>
        </p:nvSpPr>
        <p:spPr>
          <a:xfrm>
            <a:off x="7764727" y="2721591"/>
            <a:ext cx="616424" cy="2549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dirty="0" smtClean="0">
                <a:solidFill>
                  <a:schemeClr val="bg1"/>
                </a:solidFill>
              </a:rPr>
              <a:t>41.9%</a:t>
            </a:r>
            <a:endParaRPr lang="en-US" sz="900" dirty="0">
              <a:solidFill>
                <a:schemeClr val="bg1"/>
              </a:solidFill>
            </a:endParaRPr>
          </a:p>
        </p:txBody>
      </p:sp>
      <p:sp>
        <p:nvSpPr>
          <p:cNvPr id="27" name="Shape 221"/>
          <p:cNvSpPr txBox="1">
            <a:spLocks/>
          </p:cNvSpPr>
          <p:nvPr/>
        </p:nvSpPr>
        <p:spPr>
          <a:xfrm>
            <a:off x="5714619" y="2991444"/>
            <a:ext cx="616424" cy="2549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dirty="0" smtClean="0">
                <a:solidFill>
                  <a:schemeClr val="bg1"/>
                </a:solidFill>
              </a:rPr>
              <a:t>25.1%</a:t>
            </a:r>
            <a:endParaRPr lang="en-US" sz="900" dirty="0">
              <a:solidFill>
                <a:schemeClr val="bg1"/>
              </a:solidFill>
            </a:endParaRPr>
          </a:p>
        </p:txBody>
      </p:sp>
      <p:sp>
        <p:nvSpPr>
          <p:cNvPr id="28" name="Shape 221"/>
          <p:cNvSpPr txBox="1">
            <a:spLocks/>
          </p:cNvSpPr>
          <p:nvPr/>
        </p:nvSpPr>
        <p:spPr>
          <a:xfrm>
            <a:off x="4168925" y="2444347"/>
            <a:ext cx="616424" cy="2549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dirty="0" smtClean="0">
                <a:solidFill>
                  <a:schemeClr val="bg1"/>
                </a:solidFill>
              </a:rPr>
              <a:t>65.0%</a:t>
            </a:r>
            <a:endParaRPr lang="en-US" sz="900" dirty="0">
              <a:solidFill>
                <a:schemeClr val="bg1"/>
              </a:solidFill>
            </a:endParaRPr>
          </a:p>
        </p:txBody>
      </p:sp>
      <p:sp>
        <p:nvSpPr>
          <p:cNvPr id="29" name="Shape 221"/>
          <p:cNvSpPr txBox="1">
            <a:spLocks/>
          </p:cNvSpPr>
          <p:nvPr/>
        </p:nvSpPr>
        <p:spPr>
          <a:xfrm>
            <a:off x="3631660" y="4154192"/>
            <a:ext cx="616424" cy="2549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dirty="0" smtClean="0">
                <a:solidFill>
                  <a:schemeClr val="bg1"/>
                </a:solidFill>
              </a:rPr>
              <a:t>47.1%</a:t>
            </a:r>
            <a:endParaRPr lang="en-US" sz="900" dirty="0">
              <a:solidFill>
                <a:schemeClr val="bg1"/>
              </a:solidFill>
            </a:endParaRPr>
          </a:p>
        </p:txBody>
      </p:sp>
      <p:sp>
        <p:nvSpPr>
          <p:cNvPr id="30" name="Shape 221"/>
          <p:cNvSpPr txBox="1">
            <a:spLocks/>
          </p:cNvSpPr>
          <p:nvPr/>
        </p:nvSpPr>
        <p:spPr>
          <a:xfrm>
            <a:off x="5714619" y="1362168"/>
            <a:ext cx="880611" cy="2002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b="0" dirty="0" smtClean="0">
                <a:solidFill>
                  <a:schemeClr val="tx1"/>
                </a:solidFill>
                <a:latin typeface="Open Sans" panose="020B0604020202020204" charset="0"/>
                <a:ea typeface="Open Sans" panose="020B0604020202020204" charset="0"/>
                <a:cs typeface="Open Sans" panose="020B0604020202020204" charset="0"/>
              </a:rPr>
              <a:t>Europe</a:t>
            </a:r>
            <a:endParaRPr lang="en-US" sz="900" b="0" dirty="0">
              <a:solidFill>
                <a:schemeClr val="tx1"/>
              </a:solidFill>
              <a:latin typeface="Open Sans" panose="020B0604020202020204" charset="0"/>
              <a:ea typeface="Open Sans" panose="020B0604020202020204" charset="0"/>
              <a:cs typeface="Open Sans" panose="020B0604020202020204" charset="0"/>
            </a:endParaRPr>
          </a:p>
        </p:txBody>
      </p:sp>
      <p:sp>
        <p:nvSpPr>
          <p:cNvPr id="31" name="Shape 221"/>
          <p:cNvSpPr txBox="1">
            <a:spLocks/>
          </p:cNvSpPr>
          <p:nvPr/>
        </p:nvSpPr>
        <p:spPr>
          <a:xfrm>
            <a:off x="6112534" y="2558466"/>
            <a:ext cx="880611" cy="2823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b="0" dirty="0" smtClean="0">
                <a:solidFill>
                  <a:schemeClr val="tx1"/>
                </a:solidFill>
                <a:latin typeface="Open Sans" panose="020B0604020202020204" charset="0"/>
                <a:ea typeface="Open Sans" panose="020B0604020202020204" charset="0"/>
                <a:cs typeface="Open Sans" panose="020B0604020202020204" charset="0"/>
              </a:rPr>
              <a:t>Arab States</a:t>
            </a:r>
            <a:endParaRPr lang="en-US" sz="900" b="0" dirty="0">
              <a:solidFill>
                <a:schemeClr val="tx1"/>
              </a:solidFill>
              <a:latin typeface="Open Sans" panose="020B0604020202020204" charset="0"/>
              <a:ea typeface="Open Sans" panose="020B0604020202020204" charset="0"/>
              <a:cs typeface="Open Sans" panose="020B0604020202020204" charset="0"/>
            </a:endParaRPr>
          </a:p>
        </p:txBody>
      </p:sp>
      <p:sp>
        <p:nvSpPr>
          <p:cNvPr id="32" name="Shape 221"/>
          <p:cNvSpPr txBox="1">
            <a:spLocks/>
          </p:cNvSpPr>
          <p:nvPr/>
        </p:nvSpPr>
        <p:spPr>
          <a:xfrm>
            <a:off x="6940487" y="1414097"/>
            <a:ext cx="880611" cy="2002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b="0" dirty="0" smtClean="0">
                <a:solidFill>
                  <a:schemeClr val="tx1"/>
                </a:solidFill>
                <a:latin typeface="Open Sans" panose="020B0604020202020204" charset="0"/>
                <a:ea typeface="Open Sans" panose="020B0604020202020204" charset="0"/>
                <a:cs typeface="Open Sans" panose="020B0604020202020204" charset="0"/>
              </a:rPr>
              <a:t>CIS*</a:t>
            </a:r>
            <a:endParaRPr lang="en-US" sz="900" b="0" dirty="0">
              <a:solidFill>
                <a:schemeClr val="tx1"/>
              </a:solidFill>
              <a:latin typeface="Open Sans" panose="020B0604020202020204" charset="0"/>
              <a:ea typeface="Open Sans" panose="020B0604020202020204" charset="0"/>
              <a:cs typeface="Open Sans" panose="020B0604020202020204" charset="0"/>
            </a:endParaRPr>
          </a:p>
        </p:txBody>
      </p:sp>
      <p:sp>
        <p:nvSpPr>
          <p:cNvPr id="33" name="Shape 221"/>
          <p:cNvSpPr txBox="1">
            <a:spLocks/>
          </p:cNvSpPr>
          <p:nvPr/>
        </p:nvSpPr>
        <p:spPr>
          <a:xfrm>
            <a:off x="7584564" y="3119711"/>
            <a:ext cx="973269" cy="19156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b="0" dirty="0" smtClean="0">
                <a:solidFill>
                  <a:schemeClr val="tx1"/>
                </a:solidFill>
                <a:latin typeface="Open Sans" panose="020B0604020202020204" charset="0"/>
                <a:ea typeface="Open Sans" panose="020B0604020202020204" charset="0"/>
                <a:cs typeface="Open Sans" panose="020B0604020202020204" charset="0"/>
              </a:rPr>
              <a:t>Asia &amp; Pacific</a:t>
            </a:r>
            <a:endParaRPr lang="en-US" sz="900" b="0" dirty="0">
              <a:solidFill>
                <a:schemeClr val="tx1"/>
              </a:solidFill>
              <a:latin typeface="Open Sans" panose="020B0604020202020204" charset="0"/>
              <a:ea typeface="Open Sans" panose="020B0604020202020204" charset="0"/>
              <a:cs typeface="Open Sans" panose="020B0604020202020204" charset="0"/>
            </a:endParaRPr>
          </a:p>
        </p:txBody>
      </p:sp>
      <p:sp>
        <p:nvSpPr>
          <p:cNvPr id="34" name="Shape 221"/>
          <p:cNvSpPr txBox="1">
            <a:spLocks/>
          </p:cNvSpPr>
          <p:nvPr/>
        </p:nvSpPr>
        <p:spPr>
          <a:xfrm>
            <a:off x="5734778" y="3328642"/>
            <a:ext cx="880611" cy="2002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b="0" dirty="0" smtClean="0">
                <a:solidFill>
                  <a:schemeClr val="tx1"/>
                </a:solidFill>
                <a:latin typeface="Open Sans" panose="020B0604020202020204" charset="0"/>
                <a:ea typeface="Open Sans" panose="020B0604020202020204" charset="0"/>
                <a:cs typeface="Open Sans" panose="020B0604020202020204" charset="0"/>
              </a:rPr>
              <a:t>Africa</a:t>
            </a:r>
            <a:endParaRPr lang="en-US" sz="900" b="0" dirty="0">
              <a:solidFill>
                <a:schemeClr val="tx1"/>
              </a:solidFill>
              <a:latin typeface="Open Sans" panose="020B0604020202020204" charset="0"/>
              <a:ea typeface="Open Sans" panose="020B0604020202020204" charset="0"/>
              <a:cs typeface="Open Sans" panose="020B0604020202020204" charset="0"/>
            </a:endParaRPr>
          </a:p>
        </p:txBody>
      </p:sp>
      <p:sp>
        <p:nvSpPr>
          <p:cNvPr id="35" name="Shape 221"/>
          <p:cNvSpPr txBox="1">
            <a:spLocks/>
          </p:cNvSpPr>
          <p:nvPr/>
        </p:nvSpPr>
        <p:spPr>
          <a:xfrm>
            <a:off x="3976980" y="2917807"/>
            <a:ext cx="1081263" cy="18400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b="0" dirty="0" smtClean="0">
                <a:solidFill>
                  <a:schemeClr val="tx1"/>
                </a:solidFill>
                <a:latin typeface="Open Sans" panose="020B0604020202020204" charset="0"/>
                <a:ea typeface="Open Sans" panose="020B0604020202020204" charset="0"/>
                <a:cs typeface="Open Sans" panose="020B0604020202020204" charset="0"/>
              </a:rPr>
              <a:t>The Americas</a:t>
            </a:r>
            <a:endParaRPr lang="en-US" sz="900" b="0" dirty="0">
              <a:solidFill>
                <a:schemeClr val="tx1"/>
              </a:solidFill>
              <a:latin typeface="Open Sans" panose="020B0604020202020204" charset="0"/>
              <a:ea typeface="Open Sans" panose="020B0604020202020204" charset="0"/>
              <a:cs typeface="Open Sans" panose="020B0604020202020204" charset="0"/>
            </a:endParaRPr>
          </a:p>
        </p:txBody>
      </p:sp>
      <p:sp>
        <p:nvSpPr>
          <p:cNvPr id="36" name="Shape 221"/>
          <p:cNvSpPr txBox="1">
            <a:spLocks/>
          </p:cNvSpPr>
          <p:nvPr/>
        </p:nvSpPr>
        <p:spPr>
          <a:xfrm>
            <a:off x="3532224" y="4572295"/>
            <a:ext cx="880611" cy="2002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b="0" dirty="0" smtClean="0">
                <a:solidFill>
                  <a:schemeClr val="tx1"/>
                </a:solidFill>
                <a:latin typeface="Open Sans" panose="020B0604020202020204" charset="0"/>
                <a:ea typeface="Open Sans" panose="020B0604020202020204" charset="0"/>
                <a:cs typeface="Open Sans" panose="020B0604020202020204" charset="0"/>
              </a:rPr>
              <a:t>Worldwide</a:t>
            </a:r>
            <a:endParaRPr lang="en-US" sz="900" b="0" dirty="0">
              <a:solidFill>
                <a:schemeClr val="tx1"/>
              </a:solidFill>
              <a:latin typeface="Open Sans" panose="020B0604020202020204" charset="0"/>
              <a:ea typeface="Open Sans" panose="020B0604020202020204" charset="0"/>
              <a:cs typeface="Open Sans" panose="020B0604020202020204" charset="0"/>
            </a:endParaRPr>
          </a:p>
        </p:txBody>
      </p:sp>
      <p:sp>
        <p:nvSpPr>
          <p:cNvPr id="37" name="Shape 221"/>
          <p:cNvSpPr txBox="1">
            <a:spLocks/>
          </p:cNvSpPr>
          <p:nvPr/>
        </p:nvSpPr>
        <p:spPr>
          <a:xfrm>
            <a:off x="3494999" y="4891271"/>
            <a:ext cx="2639498" cy="27464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900" b="0" i="1" dirty="0" smtClean="0">
                <a:solidFill>
                  <a:schemeClr val="tx1"/>
                </a:solidFill>
                <a:latin typeface="Open Sans" panose="020B0604020202020204" charset="0"/>
                <a:ea typeface="Open Sans" panose="020B0604020202020204" charset="0"/>
                <a:cs typeface="Open Sans" panose="020B0604020202020204" charset="0"/>
              </a:rPr>
              <a:t>* Commonwealth on Independent States</a:t>
            </a:r>
            <a:endParaRPr lang="en-US" sz="900" b="0" i="1" dirty="0">
              <a:solidFill>
                <a:schemeClr val="tx1"/>
              </a:solidFill>
              <a:latin typeface="Open Sans" panose="020B0604020202020204" charset="0"/>
              <a:ea typeface="Open Sans" panose="020B0604020202020204" charset="0"/>
              <a:cs typeface="Open Sans" panose="020B060402020202020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00" y="4488693"/>
            <a:ext cx="1881963" cy="5375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Shape 131"/>
        <p:cNvGrpSpPr/>
        <p:nvPr/>
      </p:nvGrpSpPr>
      <p:grpSpPr>
        <a:xfrm>
          <a:off x="0" y="0"/>
          <a:ext cx="0" cy="0"/>
          <a:chOff x="0" y="0"/>
          <a:chExt cx="0" cy="0"/>
        </a:xfrm>
      </p:grpSpPr>
      <p:sp>
        <p:nvSpPr>
          <p:cNvPr id="132" name="Shape 132"/>
          <p:cNvSpPr txBox="1">
            <a:spLocks noGrp="1"/>
          </p:cNvSpPr>
          <p:nvPr>
            <p:ph type="ctrTitle"/>
          </p:nvPr>
        </p:nvSpPr>
        <p:spPr>
          <a:xfrm>
            <a:off x="5020500" y="2251075"/>
            <a:ext cx="3675000" cy="1159800"/>
          </a:xfrm>
          <a:prstGeom prst="rect">
            <a:avLst/>
          </a:prstGeom>
        </p:spPr>
        <p:txBody>
          <a:bodyPr spcFirstLastPara="1" wrap="square" lIns="91425" tIns="91425" rIns="91425" bIns="91425" anchor="b" anchorCtr="0">
            <a:noAutofit/>
          </a:bodyPr>
          <a:lstStyle/>
          <a:p>
            <a:pPr lvl="0"/>
            <a:r>
              <a:rPr lang="en-US" sz="3200" dirty="0">
                <a:solidFill>
                  <a:schemeClr val="accent1">
                    <a:lumMod val="75000"/>
                  </a:schemeClr>
                </a:solidFill>
                <a:latin typeface="Merriweather" panose="020B0604020202020204" charset="0"/>
              </a:rPr>
              <a:t>Industry 4.0 </a:t>
            </a:r>
            <a:r>
              <a:rPr lang="en-US" sz="3200" dirty="0" smtClean="0">
                <a:solidFill>
                  <a:schemeClr val="accent1">
                    <a:lumMod val="75000"/>
                  </a:schemeClr>
                </a:solidFill>
                <a:latin typeface="Merriweather" panose="020B0604020202020204" charset="0"/>
              </a:rPr>
              <a:t>challenges</a:t>
            </a:r>
            <a:endParaRPr dirty="0">
              <a:latin typeface="Merriweather" panose="020B0604020202020204" charset="0"/>
            </a:endParaRPr>
          </a:p>
        </p:txBody>
      </p:sp>
      <p:sp>
        <p:nvSpPr>
          <p:cNvPr id="134" name="Shape 134"/>
          <p:cNvSpPr txBox="1">
            <a:spLocks noGrp="1"/>
          </p:cNvSpPr>
          <p:nvPr>
            <p:ph type="sldNum" idx="12"/>
          </p:nvPr>
        </p:nvSpPr>
        <p:spPr>
          <a:xfrm>
            <a:off x="0" y="0"/>
            <a:ext cx="536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500" y="3594354"/>
            <a:ext cx="2232837" cy="637778"/>
          </a:xfrm>
          <a:prstGeom prst="rect">
            <a:avLst/>
          </a:prstGeom>
        </p:spPr>
      </p:pic>
    </p:spTree>
    <p:extLst>
      <p:ext uri="{BB962C8B-B14F-4D97-AF65-F5344CB8AC3E}">
        <p14:creationId xmlns:p14="http://schemas.microsoft.com/office/powerpoint/2010/main" val="1462472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7" name="Picture 16"/>
          <p:cNvPicPr>
            <a:picLocks noChangeAspect="1"/>
          </p:cNvPicPr>
          <p:nvPr/>
        </p:nvPicPr>
        <p:blipFill rotWithShape="1">
          <a:blip r:embed="rId3"/>
          <a:srcRect b="11645"/>
          <a:stretch/>
        </p:blipFill>
        <p:spPr>
          <a:xfrm>
            <a:off x="1663883" y="937769"/>
            <a:ext cx="5816084" cy="3668981"/>
          </a:xfrm>
          <a:prstGeom prst="rect">
            <a:avLst/>
          </a:prstGeom>
        </p:spPr>
      </p:pic>
      <p:sp>
        <p:nvSpPr>
          <p:cNvPr id="158" name="Shape 158"/>
          <p:cNvSpPr txBox="1">
            <a:spLocks noGrp="1"/>
          </p:cNvSpPr>
          <p:nvPr>
            <p:ph type="ctrTitle" idx="4294967295"/>
          </p:nvPr>
        </p:nvSpPr>
        <p:spPr>
          <a:xfrm>
            <a:off x="2209279" y="-259117"/>
            <a:ext cx="4404172" cy="114161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smtClean="0"/>
              <a:t>Jobs, skills and education</a:t>
            </a:r>
            <a:endParaRPr sz="2400" dirty="0"/>
          </a:p>
        </p:txBody>
      </p:sp>
      <p:sp>
        <p:nvSpPr>
          <p:cNvPr id="172" name="Shape 172"/>
          <p:cNvSpPr txBox="1">
            <a:spLocks noGrp="1"/>
          </p:cNvSpPr>
          <p:nvPr>
            <p:ph type="sldNum" idx="12"/>
          </p:nvPr>
        </p:nvSpPr>
        <p:spPr>
          <a:xfrm>
            <a:off x="4303575" y="4606750"/>
            <a:ext cx="536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13</a:t>
            </a:fld>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2429" y="4395321"/>
            <a:ext cx="1867384" cy="533392"/>
          </a:xfrm>
          <a:prstGeom prst="rect">
            <a:avLst/>
          </a:prstGeom>
        </p:spPr>
      </p:pic>
      <p:sp>
        <p:nvSpPr>
          <p:cNvPr id="19" name="Rectangle 18"/>
          <p:cNvSpPr/>
          <p:nvPr/>
        </p:nvSpPr>
        <p:spPr>
          <a:xfrm>
            <a:off x="265814" y="273690"/>
            <a:ext cx="2381694" cy="584775"/>
          </a:xfrm>
          <a:prstGeom prst="rect">
            <a:avLst/>
          </a:prstGeom>
        </p:spPr>
        <p:txBody>
          <a:bodyPr wrap="square">
            <a:spAutoFit/>
          </a:bodyPr>
          <a:lstStyle/>
          <a:p>
            <a:r>
              <a:rPr lang="en-US" sz="1600" dirty="0">
                <a:solidFill>
                  <a:schemeClr val="tx1"/>
                </a:solidFill>
                <a:latin typeface="Merriweather" panose="020B0604020202020204" charset="0"/>
              </a:rPr>
              <a:t>Industry 4.0 </a:t>
            </a:r>
            <a:r>
              <a:rPr lang="en-US" sz="1600" dirty="0" smtClean="0">
                <a:solidFill>
                  <a:schemeClr val="tx1"/>
                </a:solidFill>
                <a:latin typeface="Merriweather" panose="020B0604020202020204" charset="0"/>
              </a:rPr>
              <a:t>challenges</a:t>
            </a:r>
            <a:endParaRPr lang="en-US" sz="1600" dirty="0">
              <a:solidFill>
                <a:schemeClr val="tx1"/>
              </a:solidFill>
              <a:latin typeface="Merriweather" panose="020B060402020202020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6" name="Shape 186"/>
          <p:cNvSpPr txBox="1">
            <a:spLocks noGrp="1"/>
          </p:cNvSpPr>
          <p:nvPr>
            <p:ph type="body" idx="1"/>
          </p:nvPr>
        </p:nvSpPr>
        <p:spPr>
          <a:xfrm>
            <a:off x="-106324" y="1777988"/>
            <a:ext cx="4264391" cy="3093225"/>
          </a:xfrm>
          <a:prstGeom prst="rect">
            <a:avLst/>
          </a:prstGeom>
        </p:spPr>
        <p:txBody>
          <a:bodyPr spcFirstLastPara="1" wrap="square" lIns="91425" tIns="91425" rIns="91425" bIns="91425" anchor="t" anchorCtr="0">
            <a:noAutofit/>
          </a:bodyPr>
          <a:lstStyle/>
          <a:p>
            <a:pPr lvl="1">
              <a:buFont typeface="Arial" panose="020B0604020202020204" pitchFamily="34" charset="0"/>
              <a:buChar char="•"/>
            </a:pPr>
            <a:r>
              <a:rPr lang="en-US" sz="1600" dirty="0">
                <a:solidFill>
                  <a:schemeClr val="bg1"/>
                </a:solidFill>
                <a:latin typeface="Open Sans" panose="020B0604020202020204" charset="0"/>
                <a:ea typeface="Open Sans" panose="020B0604020202020204" charset="0"/>
                <a:cs typeface="Open Sans" panose="020B0604020202020204" charset="0"/>
              </a:rPr>
              <a:t>Data security, protection and privacy</a:t>
            </a:r>
          </a:p>
          <a:p>
            <a:pPr lvl="1">
              <a:buFont typeface="Arial" panose="020B0604020202020204" pitchFamily="34" charset="0"/>
              <a:buChar char="•"/>
            </a:pPr>
            <a:r>
              <a:rPr lang="en-US" sz="1600" dirty="0">
                <a:solidFill>
                  <a:schemeClr val="bg1"/>
                </a:solidFill>
                <a:latin typeface="Open Sans" panose="020B0604020202020204" charset="0"/>
                <a:ea typeface="Open Sans" panose="020B0604020202020204" charset="0"/>
                <a:cs typeface="Open Sans" panose="020B0604020202020204" charset="0"/>
              </a:rPr>
              <a:t>Intellectual Property</a:t>
            </a:r>
          </a:p>
          <a:p>
            <a:pPr lvl="1">
              <a:buFont typeface="Arial" panose="020B0604020202020204" pitchFamily="34" charset="0"/>
              <a:buChar char="•"/>
            </a:pPr>
            <a:r>
              <a:rPr lang="en-US" sz="1600" dirty="0">
                <a:solidFill>
                  <a:schemeClr val="bg1"/>
                </a:solidFill>
                <a:latin typeface="Open Sans" panose="020B0604020202020204" charset="0"/>
                <a:ea typeface="Open Sans" panose="020B0604020202020204" charset="0"/>
                <a:cs typeface="Open Sans" panose="020B0604020202020204" charset="0"/>
              </a:rPr>
              <a:t>Liability</a:t>
            </a:r>
          </a:p>
        </p:txBody>
      </p:sp>
      <p:sp>
        <p:nvSpPr>
          <p:cNvPr id="187" name="Shape 187"/>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294667"/>
                </a:solidFill>
              </a:rPr>
              <a:t>14</a:t>
            </a:fld>
            <a:endParaRPr>
              <a:solidFill>
                <a:srgbClr val="294667"/>
              </a:solidFill>
            </a:endParaRPr>
          </a:p>
        </p:txBody>
      </p:sp>
      <p:sp>
        <p:nvSpPr>
          <p:cNvPr id="11" name="Shape 185"/>
          <p:cNvSpPr txBox="1">
            <a:spLocks/>
          </p:cNvSpPr>
          <p:nvPr/>
        </p:nvSpPr>
        <p:spPr>
          <a:xfrm>
            <a:off x="4749576" y="970921"/>
            <a:ext cx="4348716" cy="5316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pPr algn="ctr"/>
            <a:r>
              <a:rPr lang="en-US" sz="1600" dirty="0" smtClean="0">
                <a:solidFill>
                  <a:srgbClr val="FFC000"/>
                </a:solidFill>
                <a:latin typeface="Merriweather" panose="020B0604020202020204" charset="0"/>
              </a:rPr>
              <a:t>Ethical implications</a:t>
            </a:r>
            <a:endParaRPr lang="en-US" sz="1600" dirty="0">
              <a:solidFill>
                <a:srgbClr val="FFC000"/>
              </a:solidFill>
              <a:latin typeface="Merriweather" panose="020B0604020202020204" charset="0"/>
            </a:endParaRPr>
          </a:p>
        </p:txBody>
      </p:sp>
      <p:sp>
        <p:nvSpPr>
          <p:cNvPr id="12" name="Shape 185"/>
          <p:cNvSpPr txBox="1">
            <a:spLocks/>
          </p:cNvSpPr>
          <p:nvPr/>
        </p:nvSpPr>
        <p:spPr>
          <a:xfrm>
            <a:off x="465667" y="769598"/>
            <a:ext cx="3692400" cy="76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1600" dirty="0" smtClean="0">
                <a:solidFill>
                  <a:srgbClr val="002060"/>
                </a:solidFill>
                <a:latin typeface="Merriweather" panose="020B0604020202020204" charset="0"/>
              </a:rPr>
              <a:t>Legal implications</a:t>
            </a:r>
            <a:endParaRPr lang="en-US" sz="1600" dirty="0">
              <a:solidFill>
                <a:srgbClr val="002060"/>
              </a:solidFill>
              <a:latin typeface="Merriweather" panose="020B060402020202020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934" y="4376826"/>
            <a:ext cx="1730829" cy="494387"/>
          </a:xfrm>
          <a:prstGeom prst="rect">
            <a:avLst/>
          </a:prstGeom>
        </p:spPr>
      </p:pic>
      <p:sp>
        <p:nvSpPr>
          <p:cNvPr id="6" name="Rectangle 5"/>
          <p:cNvSpPr/>
          <p:nvPr/>
        </p:nvSpPr>
        <p:spPr>
          <a:xfrm>
            <a:off x="748557" y="99073"/>
            <a:ext cx="3126619" cy="338554"/>
          </a:xfrm>
          <a:prstGeom prst="rect">
            <a:avLst/>
          </a:prstGeom>
        </p:spPr>
        <p:txBody>
          <a:bodyPr wrap="square">
            <a:spAutoFit/>
          </a:bodyPr>
          <a:lstStyle/>
          <a:p>
            <a:r>
              <a:rPr lang="en-US" sz="1600" dirty="0">
                <a:solidFill>
                  <a:schemeClr val="bg1"/>
                </a:solidFill>
                <a:latin typeface="Merriweather" panose="020B0604020202020204" charset="0"/>
              </a:rPr>
              <a:t>Industry 4.0 </a:t>
            </a:r>
            <a:r>
              <a:rPr lang="en-US" sz="1600" dirty="0" smtClean="0">
                <a:solidFill>
                  <a:schemeClr val="bg1"/>
                </a:solidFill>
                <a:latin typeface="Merriweather" panose="020B0604020202020204" charset="0"/>
              </a:rPr>
              <a:t>challenges</a:t>
            </a:r>
            <a:endParaRPr lang="en-US" sz="1600" dirty="0">
              <a:solidFill>
                <a:schemeClr val="bg1"/>
              </a:solidFill>
              <a:latin typeface="Merriweather" panose="020B0604020202020204" charset="0"/>
            </a:endParaRPr>
          </a:p>
        </p:txBody>
      </p:sp>
      <p:sp>
        <p:nvSpPr>
          <p:cNvPr id="13" name="Shape 186"/>
          <p:cNvSpPr txBox="1">
            <a:spLocks/>
          </p:cNvSpPr>
          <p:nvPr/>
        </p:nvSpPr>
        <p:spPr>
          <a:xfrm>
            <a:off x="5315496" y="1777988"/>
            <a:ext cx="4264391" cy="30932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FFFF"/>
              </a:buClr>
              <a:buSzPts val="1800"/>
              <a:buFont typeface="Open Sans"/>
              <a:buChar char="▫"/>
              <a:defRPr sz="1800" b="0" i="0" u="none" strike="noStrike" cap="none">
                <a:solidFill>
                  <a:srgbClr val="FFFFFF"/>
                </a:solidFill>
                <a:latin typeface="Open Sans"/>
                <a:ea typeface="Open Sans"/>
                <a:cs typeface="Open Sans"/>
                <a:sym typeface="Open Sans"/>
              </a:defRPr>
            </a:lvl1pPr>
            <a:lvl2pPr marL="914400" marR="0" lvl="1" indent="-342900" algn="l" rtl="0">
              <a:lnSpc>
                <a:spcPct val="100000"/>
              </a:lnSpc>
              <a:spcBef>
                <a:spcPts val="0"/>
              </a:spcBef>
              <a:spcAft>
                <a:spcPts val="0"/>
              </a:spcAft>
              <a:buClr>
                <a:srgbClr val="FFFFFF"/>
              </a:buClr>
              <a:buSzPts val="1800"/>
              <a:buFont typeface="Open Sans"/>
              <a:buChar char="▪"/>
              <a:defRPr sz="1800" b="0" i="0" u="none" strike="noStrike" cap="none">
                <a:solidFill>
                  <a:srgbClr val="FFFFFF"/>
                </a:solidFill>
                <a:latin typeface="Open Sans"/>
                <a:ea typeface="Open Sans"/>
                <a:cs typeface="Open Sans"/>
                <a:sym typeface="Open Sans"/>
              </a:defRPr>
            </a:lvl2pPr>
            <a:lvl3pPr marL="1371600" marR="0" lvl="2" indent="-342900" algn="l" rtl="0">
              <a:lnSpc>
                <a:spcPct val="100000"/>
              </a:lnSpc>
              <a:spcBef>
                <a:spcPts val="0"/>
              </a:spcBef>
              <a:spcAft>
                <a:spcPts val="0"/>
              </a:spcAft>
              <a:buClr>
                <a:srgbClr val="FFFFFF"/>
              </a:buClr>
              <a:buSzPts val="1800"/>
              <a:buFont typeface="Open Sans"/>
              <a:buChar char="▫"/>
              <a:defRPr sz="1800" b="0" i="0" u="none" strike="noStrike" cap="none">
                <a:solidFill>
                  <a:srgbClr val="FFFFFF"/>
                </a:solidFill>
                <a:latin typeface="Open Sans"/>
                <a:ea typeface="Open Sans"/>
                <a:cs typeface="Open Sans"/>
                <a:sym typeface="Open Sans"/>
              </a:defRPr>
            </a:lvl3pPr>
            <a:lvl4pPr marL="1828800" marR="0" lvl="3" indent="-342900" algn="l" rtl="0">
              <a:lnSpc>
                <a:spcPct val="100000"/>
              </a:lnSpc>
              <a:spcBef>
                <a:spcPts val="0"/>
              </a:spcBef>
              <a:spcAft>
                <a:spcPts val="0"/>
              </a:spcAft>
              <a:buClr>
                <a:srgbClr val="FFFFFF"/>
              </a:buClr>
              <a:buSzPts val="1800"/>
              <a:buFont typeface="Open Sans"/>
              <a:buChar char="▪"/>
              <a:defRPr sz="1800" b="0" i="0" u="none" strike="noStrike" cap="none">
                <a:solidFill>
                  <a:srgbClr val="FFFFFF"/>
                </a:solidFill>
                <a:latin typeface="Open Sans"/>
                <a:ea typeface="Open Sans"/>
                <a:cs typeface="Open Sans"/>
                <a:sym typeface="Open Sans"/>
              </a:defRPr>
            </a:lvl4pPr>
            <a:lvl5pPr marL="2286000" marR="0" lvl="4" indent="-342900" algn="l" rtl="0">
              <a:lnSpc>
                <a:spcPct val="100000"/>
              </a:lnSpc>
              <a:spcBef>
                <a:spcPts val="0"/>
              </a:spcBef>
              <a:spcAft>
                <a:spcPts val="0"/>
              </a:spcAft>
              <a:buClr>
                <a:srgbClr val="FFFFFF"/>
              </a:buClr>
              <a:buSzPts val="1800"/>
              <a:buFont typeface="Open Sans"/>
              <a:buChar char="▫"/>
              <a:defRPr sz="1800" b="0" i="0" u="none" strike="noStrike" cap="none">
                <a:solidFill>
                  <a:srgbClr val="FFFFFF"/>
                </a:solidFill>
                <a:latin typeface="Open Sans"/>
                <a:ea typeface="Open Sans"/>
                <a:cs typeface="Open Sans"/>
                <a:sym typeface="Open Sans"/>
              </a:defRPr>
            </a:lvl5pPr>
            <a:lvl6pPr marL="2743200" marR="0" lvl="5" indent="-342900" algn="l" rtl="0">
              <a:lnSpc>
                <a:spcPct val="100000"/>
              </a:lnSpc>
              <a:spcBef>
                <a:spcPts val="0"/>
              </a:spcBef>
              <a:spcAft>
                <a:spcPts val="0"/>
              </a:spcAft>
              <a:buClr>
                <a:srgbClr val="FFFFFF"/>
              </a:buClr>
              <a:buSzPts val="1800"/>
              <a:buFont typeface="Open Sans"/>
              <a:buChar char="▪"/>
              <a:defRPr sz="1800" b="0" i="0" u="none" strike="noStrike" cap="none">
                <a:solidFill>
                  <a:srgbClr val="FFFFFF"/>
                </a:solidFill>
                <a:latin typeface="Open Sans"/>
                <a:ea typeface="Open Sans"/>
                <a:cs typeface="Open Sans"/>
                <a:sym typeface="Open Sans"/>
              </a:defRPr>
            </a:lvl6pPr>
            <a:lvl7pPr marL="3200400" marR="0" lvl="6" indent="-342900" algn="l" rtl="0">
              <a:lnSpc>
                <a:spcPct val="100000"/>
              </a:lnSpc>
              <a:spcBef>
                <a:spcPts val="0"/>
              </a:spcBef>
              <a:spcAft>
                <a:spcPts val="0"/>
              </a:spcAft>
              <a:buClr>
                <a:srgbClr val="FFFFFF"/>
              </a:buClr>
              <a:buSzPts val="1800"/>
              <a:buFont typeface="Open Sans"/>
              <a:buChar char="▫"/>
              <a:defRPr sz="1800" b="0" i="0" u="none" strike="noStrike" cap="none">
                <a:solidFill>
                  <a:srgbClr val="FFFFFF"/>
                </a:solidFill>
                <a:latin typeface="Open Sans"/>
                <a:ea typeface="Open Sans"/>
                <a:cs typeface="Open Sans"/>
                <a:sym typeface="Open Sans"/>
              </a:defRPr>
            </a:lvl7pPr>
            <a:lvl8pPr marL="3657600" marR="0" lvl="7" indent="-342900" algn="l" rtl="0">
              <a:lnSpc>
                <a:spcPct val="100000"/>
              </a:lnSpc>
              <a:spcBef>
                <a:spcPts val="0"/>
              </a:spcBef>
              <a:spcAft>
                <a:spcPts val="0"/>
              </a:spcAft>
              <a:buClr>
                <a:srgbClr val="FFFFFF"/>
              </a:buClr>
              <a:buSzPts val="1800"/>
              <a:buFont typeface="Open Sans"/>
              <a:buChar char="▪"/>
              <a:defRPr sz="1800" b="0" i="0" u="none" strike="noStrike" cap="none">
                <a:solidFill>
                  <a:srgbClr val="FFFFFF"/>
                </a:solidFill>
                <a:latin typeface="Open Sans"/>
                <a:ea typeface="Open Sans"/>
                <a:cs typeface="Open Sans"/>
                <a:sym typeface="Open Sans"/>
              </a:defRPr>
            </a:lvl8pPr>
            <a:lvl9pPr marL="4114800" marR="0" lvl="8" indent="-342900" algn="l" rtl="0">
              <a:lnSpc>
                <a:spcPct val="100000"/>
              </a:lnSpc>
              <a:spcBef>
                <a:spcPts val="0"/>
              </a:spcBef>
              <a:spcAft>
                <a:spcPts val="0"/>
              </a:spcAft>
              <a:buClr>
                <a:srgbClr val="FFFFFF"/>
              </a:buClr>
              <a:buSzPts val="1800"/>
              <a:buFont typeface="Open Sans"/>
              <a:buChar char="▫"/>
              <a:defRPr sz="1800" b="0" i="0" u="none" strike="noStrike" cap="none">
                <a:solidFill>
                  <a:srgbClr val="FFFFFF"/>
                </a:solidFill>
                <a:latin typeface="Open Sans"/>
                <a:ea typeface="Open Sans"/>
                <a:cs typeface="Open Sans"/>
                <a:sym typeface="Open Sans"/>
              </a:defRPr>
            </a:lvl9pPr>
          </a:lstStyle>
          <a:p>
            <a:pPr lvl="1">
              <a:buFont typeface="Arial" panose="020B0604020202020204" pitchFamily="34" charset="0"/>
              <a:buChar char="•"/>
            </a:pPr>
            <a:r>
              <a:rPr lang="en-US" sz="1600" dirty="0" smtClean="0">
                <a:solidFill>
                  <a:schemeClr val="bg1"/>
                </a:solidFill>
                <a:latin typeface="Open Sans" panose="020B0604020202020204" charset="0"/>
                <a:ea typeface="Open Sans" panose="020B0604020202020204" charset="0"/>
                <a:cs typeface="Open Sans" panose="020B0604020202020204" charset="0"/>
              </a:rPr>
              <a:t>Black boxes</a:t>
            </a:r>
          </a:p>
          <a:p>
            <a:pPr lvl="1">
              <a:buFont typeface="Arial" panose="020B0604020202020204" pitchFamily="34" charset="0"/>
              <a:buChar char="•"/>
            </a:pPr>
            <a:r>
              <a:rPr lang="en-GB" sz="1600" dirty="0" smtClean="0">
                <a:solidFill>
                  <a:schemeClr val="bg1"/>
                </a:solidFill>
                <a:latin typeface="Open Sans" panose="020B0604020202020204" charset="0"/>
                <a:ea typeface="Open Sans" panose="020B0604020202020204" charset="0"/>
                <a:cs typeface="Open Sans" panose="020B0604020202020204" charset="0"/>
              </a:rPr>
              <a:t>Biased algorithms</a:t>
            </a:r>
            <a:endParaRPr lang="en-US" sz="1600" dirty="0" smtClean="0">
              <a:solidFill>
                <a:schemeClr val="bg1"/>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38566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2860159" y="796375"/>
            <a:ext cx="5922334" cy="4126400"/>
          </a:xfrm>
          <a:prstGeom prst="rect">
            <a:avLst/>
          </a:prstGeom>
        </p:spPr>
        <p:txBody>
          <a:bodyPr spcFirstLastPara="1" wrap="square" lIns="91425" tIns="91425" rIns="91425" bIns="91425" anchor="t" anchorCtr="0">
            <a:noAutofit/>
          </a:bodyPr>
          <a:lstStyle/>
          <a:p>
            <a:pPr lvl="1">
              <a:buFont typeface="Arial" panose="020B0604020202020204" pitchFamily="34" charset="0"/>
              <a:buChar char="•"/>
            </a:pPr>
            <a:r>
              <a:rPr lang="en-US" sz="1200" dirty="0">
                <a:latin typeface="Open Sans" panose="020B0604020202020204" charset="0"/>
                <a:ea typeface="Open Sans" panose="020B0604020202020204" charset="0"/>
                <a:cs typeface="Open Sans" panose="020B0604020202020204" charset="0"/>
              </a:rPr>
              <a:t>If the appropriate solutions are not developed there is a danger that isolated, proprietary standalone or silo solutions could emerge. This would expose purchasers of </a:t>
            </a:r>
            <a:r>
              <a:rPr lang="en-US" sz="1200" dirty="0" err="1">
                <a:latin typeface="Open Sans" panose="020B0604020202020204" charset="0"/>
                <a:ea typeface="Open Sans" panose="020B0604020202020204" charset="0"/>
                <a:cs typeface="Open Sans" panose="020B0604020202020204" charset="0"/>
              </a:rPr>
              <a:t>Industrie</a:t>
            </a:r>
            <a:r>
              <a:rPr lang="en-US" sz="1200" dirty="0">
                <a:latin typeface="Open Sans" panose="020B0604020202020204" charset="0"/>
                <a:ea typeface="Open Sans" panose="020B0604020202020204" charset="0"/>
                <a:cs typeface="Open Sans" panose="020B0604020202020204" charset="0"/>
              </a:rPr>
              <a:t> 4.0 solutions to the risk of technological lock-in, resulting in technological dependence and high costs if they wished to switch to a different solution</a:t>
            </a:r>
            <a:r>
              <a:rPr lang="en-US" sz="1200" dirty="0" smtClean="0">
                <a:latin typeface="Open Sans" panose="020B0604020202020204" charset="0"/>
                <a:ea typeface="Open Sans" panose="020B0604020202020204" charset="0"/>
                <a:cs typeface="Open Sans" panose="020B0604020202020204" charset="0"/>
              </a:rPr>
              <a:t>.</a:t>
            </a:r>
          </a:p>
          <a:p>
            <a:pPr marL="596900" lvl="1" indent="0">
              <a:buNone/>
            </a:pPr>
            <a:endParaRPr lang="en-US" sz="1200" dirty="0" smtClean="0">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US" sz="1200" dirty="0"/>
              <a:t>Open systems are thus of particular importance to small and medium-sized enterprises whose relatively limited influence makes them more reliant on the existence of interoperable systems for accessing what is potentially a very large </a:t>
            </a:r>
            <a:r>
              <a:rPr lang="en-US" sz="1200" dirty="0" smtClean="0"/>
              <a:t>market</a:t>
            </a:r>
          </a:p>
          <a:p>
            <a:pPr lvl="1">
              <a:buFont typeface="Arial" panose="020B0604020202020204" pitchFamily="34" charset="0"/>
              <a:buChar char="•"/>
            </a:pPr>
            <a:endParaRPr lang="en-US" sz="1200" dirty="0">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US" sz="1200" dirty="0"/>
              <a:t>Take advantage of the benefits of standardization at an early stage of development. Ensure that aspects of standardization are integrated into national and international research projects, and suitable standards work is initiated at the R&amp;D stage, and standardization is taken into account from the beginning.</a:t>
            </a:r>
            <a:endParaRPr lang="en-US" sz="1200" dirty="0" smtClean="0">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endParaRPr lang="en-US" sz="1200" dirty="0">
              <a:latin typeface="Open Sans" panose="020B0604020202020204" charset="0"/>
              <a:ea typeface="Open Sans" panose="020B0604020202020204" charset="0"/>
              <a:cs typeface="Open Sans" panose="020B0604020202020204" charset="0"/>
            </a:endParaRPr>
          </a:p>
        </p:txBody>
      </p:sp>
      <p:sp>
        <p:nvSpPr>
          <p:cNvPr id="180" name="Shape 180"/>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4</a:t>
            </a:r>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7757" y="243983"/>
            <a:ext cx="1933903" cy="552392"/>
          </a:xfrm>
          <a:prstGeom prst="rect">
            <a:avLst/>
          </a:prstGeom>
        </p:spPr>
      </p:pic>
      <p:sp>
        <p:nvSpPr>
          <p:cNvPr id="3" name="Rectangle 2"/>
          <p:cNvSpPr/>
          <p:nvPr/>
        </p:nvSpPr>
        <p:spPr>
          <a:xfrm>
            <a:off x="268350" y="796375"/>
            <a:ext cx="2434855" cy="461665"/>
          </a:xfrm>
          <a:prstGeom prst="rect">
            <a:avLst/>
          </a:prstGeom>
        </p:spPr>
        <p:txBody>
          <a:bodyPr wrap="square">
            <a:spAutoFit/>
          </a:bodyPr>
          <a:lstStyle/>
          <a:p>
            <a:r>
              <a:rPr lang="en-US" sz="2400" dirty="0" smtClean="0">
                <a:solidFill>
                  <a:schemeClr val="bg1"/>
                </a:solidFill>
                <a:latin typeface="Merriweather" panose="020B0604020202020204" charset="0"/>
              </a:rPr>
              <a:t>Standards</a:t>
            </a:r>
            <a:endParaRPr lang="en-US" sz="2400" dirty="0">
              <a:solidFill>
                <a:schemeClr val="bg1"/>
              </a:solidFill>
              <a:latin typeface="Merriweather" panose="020B0604020202020204" charset="0"/>
            </a:endParaRPr>
          </a:p>
        </p:txBody>
      </p:sp>
    </p:spTree>
    <p:extLst>
      <p:ext uri="{BB962C8B-B14F-4D97-AF65-F5344CB8AC3E}">
        <p14:creationId xmlns:p14="http://schemas.microsoft.com/office/powerpoint/2010/main" val="2464662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Shape 131"/>
        <p:cNvGrpSpPr/>
        <p:nvPr/>
      </p:nvGrpSpPr>
      <p:grpSpPr>
        <a:xfrm>
          <a:off x="0" y="0"/>
          <a:ext cx="0" cy="0"/>
          <a:chOff x="0" y="0"/>
          <a:chExt cx="0" cy="0"/>
        </a:xfrm>
      </p:grpSpPr>
      <p:sp>
        <p:nvSpPr>
          <p:cNvPr id="132" name="Shape 132"/>
          <p:cNvSpPr txBox="1">
            <a:spLocks noGrp="1"/>
          </p:cNvSpPr>
          <p:nvPr>
            <p:ph type="ctrTitle"/>
          </p:nvPr>
        </p:nvSpPr>
        <p:spPr>
          <a:xfrm>
            <a:off x="5020500" y="536700"/>
            <a:ext cx="3675000" cy="2874175"/>
          </a:xfrm>
          <a:prstGeom prst="rect">
            <a:avLst/>
          </a:prstGeom>
        </p:spPr>
        <p:txBody>
          <a:bodyPr spcFirstLastPara="1" wrap="square" lIns="91425" tIns="91425" rIns="91425" bIns="91425" anchor="b" anchorCtr="0">
            <a:noAutofit/>
          </a:bodyPr>
          <a:lstStyle/>
          <a:p>
            <a:pPr lvl="0"/>
            <a:r>
              <a:rPr lang="en-US" sz="3200" dirty="0" smtClean="0">
                <a:solidFill>
                  <a:schemeClr val="accent1">
                    <a:lumMod val="75000"/>
                  </a:schemeClr>
                </a:solidFill>
                <a:latin typeface="Merriweather" panose="020B0604020202020204" charset="0"/>
              </a:rPr>
              <a:t>Human centered governance model in </a:t>
            </a:r>
            <a:br>
              <a:rPr lang="en-US" sz="3200" dirty="0" smtClean="0">
                <a:solidFill>
                  <a:schemeClr val="accent1">
                    <a:lumMod val="75000"/>
                  </a:schemeClr>
                </a:solidFill>
                <a:latin typeface="Merriweather" panose="020B0604020202020204" charset="0"/>
              </a:rPr>
            </a:br>
            <a:r>
              <a:rPr lang="en-US" sz="3200" dirty="0" smtClean="0">
                <a:solidFill>
                  <a:schemeClr val="accent1">
                    <a:lumMod val="75000"/>
                  </a:schemeClr>
                </a:solidFill>
                <a:latin typeface="Merriweather" panose="020B0604020202020204" charset="0"/>
              </a:rPr>
              <a:t>Industry 4.0</a:t>
            </a:r>
            <a:endParaRPr dirty="0">
              <a:latin typeface="Merriweather" panose="020B0604020202020204" charset="0"/>
            </a:endParaRPr>
          </a:p>
        </p:txBody>
      </p:sp>
      <p:sp>
        <p:nvSpPr>
          <p:cNvPr id="134" name="Shape 134"/>
          <p:cNvSpPr txBox="1">
            <a:spLocks noGrp="1"/>
          </p:cNvSpPr>
          <p:nvPr>
            <p:ph type="sldNum" idx="12"/>
          </p:nvPr>
        </p:nvSpPr>
        <p:spPr>
          <a:xfrm>
            <a:off x="0" y="0"/>
            <a:ext cx="536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500" y="3594354"/>
            <a:ext cx="2232837" cy="637778"/>
          </a:xfrm>
          <a:prstGeom prst="rect">
            <a:avLst/>
          </a:prstGeom>
        </p:spPr>
      </p:pic>
    </p:spTree>
    <p:extLst>
      <p:ext uri="{BB962C8B-B14F-4D97-AF65-F5344CB8AC3E}">
        <p14:creationId xmlns:p14="http://schemas.microsoft.com/office/powerpoint/2010/main" val="1751013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97"/>
        <p:cNvGrpSpPr/>
        <p:nvPr/>
      </p:nvGrpSpPr>
      <p:grpSpPr>
        <a:xfrm>
          <a:off x="0" y="0"/>
          <a:ext cx="0" cy="0"/>
          <a:chOff x="0" y="0"/>
          <a:chExt cx="0" cy="0"/>
        </a:xfrm>
      </p:grpSpPr>
      <p:sp>
        <p:nvSpPr>
          <p:cNvPr id="198" name="Shape 198"/>
          <p:cNvSpPr txBox="1">
            <a:spLocks noGrp="1"/>
          </p:cNvSpPr>
          <p:nvPr>
            <p:ph type="title" idx="4294967295"/>
          </p:nvPr>
        </p:nvSpPr>
        <p:spPr>
          <a:xfrm>
            <a:off x="457125" y="1414129"/>
            <a:ext cx="8229600" cy="2349795"/>
          </a:xfrm>
          <a:prstGeom prst="rect">
            <a:avLst/>
          </a:prstGeom>
        </p:spPr>
        <p:txBody>
          <a:bodyPr spcFirstLastPara="1" wrap="square" lIns="91425" tIns="91425" rIns="91425" bIns="91425" anchor="ctr" anchorCtr="0">
            <a:noAutofit/>
          </a:bodyPr>
          <a:lstStyle/>
          <a:p>
            <a:pPr lvl="0" algn="ctr"/>
            <a:r>
              <a:rPr lang="en-US" sz="1800" dirty="0">
                <a:solidFill>
                  <a:schemeClr val="bg1"/>
                </a:solidFill>
                <a:latin typeface="Open Sans" panose="020B0604020202020204" charset="0"/>
                <a:ea typeface="Open Sans" panose="020B0604020202020204" charset="0"/>
                <a:cs typeface="Open Sans" panose="020B0604020202020204" charset="0"/>
              </a:rPr>
              <a:t>Urgent need for a bold policy agenda to confront the development challenges posed by Industry 4.0, combined with a visionary narrative about the improvements in everyday life that Industry 4.0 can bring to households, countries and humanity at large.</a:t>
            </a:r>
            <a:endParaRPr sz="1800" dirty="0">
              <a:solidFill>
                <a:srgbClr val="FFFFFF"/>
              </a:solidFill>
              <a:latin typeface="Open Sans" panose="020B0604020202020204" charset="0"/>
              <a:ea typeface="Open Sans" panose="020B0604020202020204" charset="0"/>
              <a:cs typeface="Open Sans" panose="020B0604020202020204" charset="0"/>
            </a:endParaRPr>
          </a:p>
        </p:txBody>
      </p:sp>
      <p:sp>
        <p:nvSpPr>
          <p:cNvPr id="199" name="Shape 199"/>
          <p:cNvSpPr txBox="1">
            <a:spLocks noGrp="1"/>
          </p:cNvSpPr>
          <p:nvPr>
            <p:ph type="sldNum" idx="12"/>
          </p:nvPr>
        </p:nvSpPr>
        <p:spPr>
          <a:xfrm>
            <a:off x="4303575" y="4606750"/>
            <a:ext cx="536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294667"/>
                </a:solidFill>
              </a:rPr>
              <a:t>17</a:t>
            </a:fld>
            <a:endParaRPr>
              <a:solidFill>
                <a:srgbClr val="294667"/>
              </a:solidFill>
            </a:endParaRPr>
          </a:p>
        </p:txBody>
      </p:sp>
      <p:sp>
        <p:nvSpPr>
          <p:cNvPr id="3" name="Rectangle 2"/>
          <p:cNvSpPr/>
          <p:nvPr/>
        </p:nvSpPr>
        <p:spPr>
          <a:xfrm>
            <a:off x="281572" y="289886"/>
            <a:ext cx="5965095" cy="369332"/>
          </a:xfrm>
          <a:prstGeom prst="rect">
            <a:avLst/>
          </a:prstGeom>
        </p:spPr>
        <p:txBody>
          <a:bodyPr wrap="none">
            <a:spAutoFit/>
          </a:bodyPr>
          <a:lstStyle/>
          <a:p>
            <a:r>
              <a:rPr lang="en-US" sz="1800" dirty="0">
                <a:solidFill>
                  <a:schemeClr val="accent1">
                    <a:lumMod val="75000"/>
                  </a:schemeClr>
                </a:solidFill>
                <a:latin typeface="Merriweather" panose="020B0604020202020204" charset="0"/>
              </a:rPr>
              <a:t>Human centered governance model in Industry 4.0</a:t>
            </a:r>
            <a:endParaRPr lang="en-US" sz="1800" dirty="0">
              <a:latin typeface="Merriweather" panose="020B060402020202020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488" y="4221673"/>
            <a:ext cx="1812233" cy="51763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594253" y="-132600"/>
            <a:ext cx="5218800" cy="669300"/>
          </a:xfrm>
          <a:prstGeom prst="rect">
            <a:avLst/>
          </a:prstGeom>
        </p:spPr>
        <p:txBody>
          <a:bodyPr spcFirstLastPara="1" wrap="square" lIns="91425" tIns="91425" rIns="91425" bIns="91425" anchor="b" anchorCtr="0">
            <a:noAutofit/>
          </a:bodyPr>
          <a:lstStyle/>
          <a:p>
            <a:r>
              <a:rPr lang="en-US" dirty="0">
                <a:solidFill>
                  <a:schemeClr val="accent1">
                    <a:lumMod val="75000"/>
                  </a:schemeClr>
                </a:solidFill>
                <a:latin typeface="Merriweather" panose="020B0604020202020204" charset="0"/>
              </a:rPr>
              <a:t>Human centered governance model in Industry 4.0</a:t>
            </a:r>
            <a:endParaRPr lang="en-US" dirty="0">
              <a:latin typeface="Merriweather" panose="020B0604020202020204" charset="0"/>
            </a:endParaRPr>
          </a:p>
        </p:txBody>
      </p:sp>
      <p:sp>
        <p:nvSpPr>
          <p:cNvPr id="117" name="Shape 117"/>
          <p:cNvSpPr txBox="1">
            <a:spLocks noGrp="1"/>
          </p:cNvSpPr>
          <p:nvPr>
            <p:ph type="body" idx="2"/>
          </p:nvPr>
        </p:nvSpPr>
        <p:spPr>
          <a:xfrm>
            <a:off x="298141" y="1552186"/>
            <a:ext cx="5553300" cy="2881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dirty="0">
                <a:solidFill>
                  <a:schemeClr val="accent1"/>
                </a:solidFill>
                <a:latin typeface="Open Sans" panose="020B0604020202020204" charset="0"/>
                <a:ea typeface="Open Sans" panose="020B0604020202020204" charset="0"/>
                <a:cs typeface="Open Sans" panose="020B0604020202020204" charset="0"/>
              </a:rPr>
              <a:t>Create flexible, informal process</a:t>
            </a:r>
            <a:r>
              <a:rPr lang="en-US" dirty="0">
                <a:solidFill>
                  <a:schemeClr val="accent1">
                    <a:lumMod val="75000"/>
                  </a:schemeClr>
                </a:solidFill>
                <a:latin typeface="Open Sans" panose="020B0604020202020204" charset="0"/>
                <a:ea typeface="Open Sans" panose="020B0604020202020204" charset="0"/>
                <a:cs typeface="Open Sans" panose="020B0604020202020204" charset="0"/>
              </a:rPr>
              <a:t> </a:t>
            </a:r>
            <a:r>
              <a:rPr lang="en-US" dirty="0">
                <a:latin typeface="Open Sans" panose="020B0604020202020204" charset="0"/>
                <a:ea typeface="Open Sans" panose="020B0604020202020204" charset="0"/>
                <a:cs typeface="Open Sans" panose="020B0604020202020204" charset="0"/>
              </a:rPr>
              <a:t>involving business, government &amp; social actors to better manage new technologies’ risks. </a:t>
            </a:r>
          </a:p>
          <a:p>
            <a:pPr>
              <a:buFont typeface="Arial" panose="020B0604020202020204" pitchFamily="34" charset="0"/>
              <a:buChar char="•"/>
            </a:pPr>
            <a:r>
              <a:rPr lang="en-US" dirty="0">
                <a:solidFill>
                  <a:schemeClr val="accent1">
                    <a:lumMod val="75000"/>
                  </a:schemeClr>
                </a:solidFill>
                <a:latin typeface="Open Sans" panose="020B0604020202020204" charset="0"/>
                <a:ea typeface="Open Sans" panose="020B0604020202020204" charset="0"/>
                <a:cs typeface="Open Sans" panose="020B0604020202020204" charset="0"/>
              </a:rPr>
              <a:t> </a:t>
            </a:r>
            <a:r>
              <a:rPr lang="en-US" dirty="0">
                <a:solidFill>
                  <a:schemeClr val="accent1"/>
                </a:solidFill>
                <a:latin typeface="Open Sans" panose="020B0604020202020204" charset="0"/>
                <a:ea typeface="Open Sans" panose="020B0604020202020204" charset="0"/>
                <a:cs typeface="Open Sans" panose="020B0604020202020204" charset="0"/>
              </a:rPr>
              <a:t>Shorter feedback loop between innovators and society </a:t>
            </a:r>
            <a:r>
              <a:rPr lang="en-US" dirty="0">
                <a:latin typeface="Open Sans" panose="020B0604020202020204" charset="0"/>
                <a:ea typeface="Open Sans" panose="020B0604020202020204" charset="0"/>
                <a:cs typeface="Open Sans" panose="020B0604020202020204" charset="0"/>
              </a:rPr>
              <a:t>(policymakers track rapid advances in science/better understand when &amp; what formal rules are appropriate)</a:t>
            </a:r>
          </a:p>
          <a:p>
            <a:pPr>
              <a:buFont typeface="Arial" panose="020B0604020202020204" pitchFamily="34" charset="0"/>
              <a:buChar char="•"/>
            </a:pPr>
            <a:r>
              <a:rPr lang="en-US" dirty="0">
                <a:solidFill>
                  <a:schemeClr val="accent1">
                    <a:lumMod val="75000"/>
                  </a:schemeClr>
                </a:solidFill>
                <a:latin typeface="Open Sans" panose="020B0604020202020204" charset="0"/>
                <a:ea typeface="Open Sans" panose="020B0604020202020204" charset="0"/>
                <a:cs typeface="Open Sans" panose="020B0604020202020204" charset="0"/>
              </a:rPr>
              <a:t> </a:t>
            </a:r>
            <a:r>
              <a:rPr lang="en-US" dirty="0">
                <a:solidFill>
                  <a:schemeClr val="accent1"/>
                </a:solidFill>
                <a:latin typeface="Open Sans" panose="020B0604020202020204" charset="0"/>
                <a:ea typeface="Open Sans" panose="020B0604020202020204" charset="0"/>
                <a:cs typeface="Open Sans" panose="020B0604020202020204" charset="0"/>
              </a:rPr>
              <a:t>Standardization and interoperability: voluntary principles, standards &amp; pilot programs agreed among key stakeholders </a:t>
            </a:r>
            <a:r>
              <a:rPr lang="en-US" dirty="0">
                <a:latin typeface="Open Sans" panose="020B0604020202020204" charset="0"/>
                <a:ea typeface="Open Sans" panose="020B0604020202020204" charset="0"/>
                <a:cs typeface="Open Sans" panose="020B0604020202020204" charset="0"/>
              </a:rPr>
              <a:t>(manufacturing, academic &amp; insurance industry experts work on common safety protocol for digital security in </a:t>
            </a:r>
            <a:r>
              <a:rPr lang="en-US" dirty="0" err="1">
                <a:latin typeface="Open Sans" panose="020B0604020202020204" charset="0"/>
                <a:ea typeface="Open Sans" panose="020B0604020202020204" charset="0"/>
                <a:cs typeface="Open Sans" panose="020B0604020202020204" charset="0"/>
              </a:rPr>
              <a:t>IoT</a:t>
            </a:r>
            <a:r>
              <a:rPr lang="en-US" dirty="0">
                <a:latin typeface="Open Sans" panose="020B0604020202020204" charset="0"/>
                <a:ea typeface="Open Sans" panose="020B0604020202020204" charset="0"/>
                <a:cs typeface="Open Sans" panose="020B0604020202020204" charset="0"/>
              </a:rPr>
              <a:t>).</a:t>
            </a:r>
          </a:p>
          <a:p>
            <a:pPr>
              <a:buFont typeface="Arial" panose="020B0604020202020204" pitchFamily="34" charset="0"/>
              <a:buChar char="•"/>
            </a:pPr>
            <a:r>
              <a:rPr lang="en-US" dirty="0">
                <a:solidFill>
                  <a:schemeClr val="accent1"/>
                </a:solidFill>
                <a:latin typeface="Open Sans" panose="020B0604020202020204" charset="0"/>
                <a:ea typeface="Open Sans" panose="020B0604020202020204" charset="0"/>
                <a:cs typeface="Open Sans" panose="020B0604020202020204" charset="0"/>
              </a:rPr>
              <a:t> Reliable physical and digital infrastructure needed</a:t>
            </a:r>
          </a:p>
          <a:p>
            <a:pPr marL="0" lvl="0" indent="0" rtl="0">
              <a:spcBef>
                <a:spcPts val="600"/>
              </a:spcBef>
              <a:spcAft>
                <a:spcPts val="0"/>
              </a:spcAft>
              <a:buNone/>
            </a:pPr>
            <a:endParaRPr sz="1100" dirty="0"/>
          </a:p>
        </p:txBody>
      </p:sp>
      <p:sp>
        <p:nvSpPr>
          <p:cNvPr id="119" name="Shape 119"/>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294667"/>
                </a:solidFill>
              </a:rPr>
              <a:t>18</a:t>
            </a:fld>
            <a:endParaRPr>
              <a:solidFill>
                <a:srgbClr val="294667"/>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675" y="4189662"/>
            <a:ext cx="2044869" cy="584088"/>
          </a:xfrm>
          <a:prstGeom prst="rect">
            <a:avLst/>
          </a:prstGeom>
        </p:spPr>
      </p:pic>
    </p:spTree>
    <p:extLst>
      <p:ext uri="{BB962C8B-B14F-4D97-AF65-F5344CB8AC3E}">
        <p14:creationId xmlns:p14="http://schemas.microsoft.com/office/powerpoint/2010/main" val="363423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594253" y="-132600"/>
            <a:ext cx="5218800" cy="669300"/>
          </a:xfrm>
          <a:prstGeom prst="rect">
            <a:avLst/>
          </a:prstGeom>
        </p:spPr>
        <p:txBody>
          <a:bodyPr spcFirstLastPara="1" wrap="square" lIns="91425" tIns="91425" rIns="91425" bIns="91425" anchor="b" anchorCtr="0">
            <a:noAutofit/>
          </a:bodyPr>
          <a:lstStyle/>
          <a:p>
            <a:r>
              <a:rPr lang="en-US" dirty="0">
                <a:solidFill>
                  <a:schemeClr val="accent1">
                    <a:lumMod val="75000"/>
                  </a:schemeClr>
                </a:solidFill>
                <a:latin typeface="Merriweather" panose="020B0604020202020204" charset="0"/>
              </a:rPr>
              <a:t>Human centered governance model in Industry 4.0</a:t>
            </a:r>
            <a:endParaRPr lang="en-US" dirty="0">
              <a:latin typeface="Merriweather" panose="020B0604020202020204" charset="0"/>
            </a:endParaRPr>
          </a:p>
        </p:txBody>
      </p:sp>
      <p:sp>
        <p:nvSpPr>
          <p:cNvPr id="117" name="Shape 117"/>
          <p:cNvSpPr txBox="1">
            <a:spLocks noGrp="1"/>
          </p:cNvSpPr>
          <p:nvPr>
            <p:ph type="body" idx="2"/>
          </p:nvPr>
        </p:nvSpPr>
        <p:spPr>
          <a:xfrm>
            <a:off x="-159325" y="1552186"/>
            <a:ext cx="5553300" cy="2881800"/>
          </a:xfrm>
          <a:prstGeom prst="rect">
            <a:avLst/>
          </a:prstGeom>
        </p:spPr>
        <p:txBody>
          <a:bodyPr spcFirstLastPara="1" wrap="square" lIns="91425" tIns="91425" rIns="91425" bIns="91425" anchor="t" anchorCtr="0">
            <a:noAutofit/>
          </a:bodyPr>
          <a:lstStyle/>
          <a:p>
            <a:pPr lvl="1">
              <a:buFont typeface="Arial" panose="020B0604020202020204" pitchFamily="34" charset="0"/>
              <a:buChar char="•"/>
            </a:pPr>
            <a:r>
              <a:rPr lang="en-US" dirty="0">
                <a:solidFill>
                  <a:schemeClr val="bg1"/>
                </a:solidFill>
                <a:latin typeface="Open Sans" panose="020B0604020202020204" charset="0"/>
                <a:ea typeface="Open Sans" panose="020B0604020202020204" charset="0"/>
                <a:cs typeface="Open Sans" panose="020B0604020202020204" charset="0"/>
              </a:rPr>
              <a:t>Governments need to place social inclusion at the heart of the economic policy.</a:t>
            </a:r>
          </a:p>
          <a:p>
            <a:pPr lvl="1">
              <a:buFont typeface="Arial" panose="020B0604020202020204" pitchFamily="34" charset="0"/>
              <a:buChar char="•"/>
            </a:pPr>
            <a:r>
              <a:rPr lang="en-US" dirty="0">
                <a:solidFill>
                  <a:schemeClr val="bg1"/>
                </a:solidFill>
                <a:latin typeface="Open Sans" panose="020B0604020202020204" charset="0"/>
                <a:ea typeface="Open Sans" panose="020B0604020202020204" charset="0"/>
                <a:cs typeface="Open Sans" panose="020B0604020202020204" charset="0"/>
              </a:rPr>
              <a:t> Develop alternative measures of national economic performance: e.g. the</a:t>
            </a:r>
            <a:r>
              <a:rPr lang="en-US" dirty="0">
                <a:solidFill>
                  <a:schemeClr val="tx1"/>
                </a:solidFill>
                <a:latin typeface="Open Sans" panose="020B0604020202020204" charset="0"/>
                <a:ea typeface="Open Sans" panose="020B0604020202020204" charset="0"/>
                <a:cs typeface="Open Sans" panose="020B0604020202020204" charset="0"/>
              </a:rPr>
              <a:t> </a:t>
            </a:r>
            <a:r>
              <a:rPr lang="en-US" dirty="0">
                <a:solidFill>
                  <a:srgbClr val="002060"/>
                </a:solidFill>
                <a:latin typeface="Open Sans" panose="020B0604020202020204" charset="0"/>
                <a:ea typeface="Open Sans" panose="020B0604020202020204" charset="0"/>
                <a:cs typeface="Open Sans" panose="020B0604020202020204" charset="0"/>
                <a:hlinkClick r:id="rId4"/>
              </a:rPr>
              <a:t>Inclusive Development Index</a:t>
            </a:r>
            <a:r>
              <a:rPr lang="en-US" dirty="0">
                <a:solidFill>
                  <a:schemeClr val="tx1"/>
                </a:solidFill>
                <a:latin typeface="Open Sans" panose="020B0604020202020204" charset="0"/>
                <a:ea typeface="Open Sans" panose="020B0604020202020204" charset="0"/>
                <a:cs typeface="Open Sans" panose="020B0604020202020204" charset="0"/>
              </a:rPr>
              <a:t>, </a:t>
            </a:r>
            <a:r>
              <a:rPr lang="en-US" dirty="0">
                <a:solidFill>
                  <a:schemeClr val="bg1"/>
                </a:solidFill>
                <a:latin typeface="Open Sans" panose="020B0604020202020204" charset="0"/>
                <a:ea typeface="Open Sans" panose="020B0604020202020204" charset="0"/>
                <a:cs typeface="Open Sans" panose="020B0604020202020204" charset="0"/>
              </a:rPr>
              <a:t>developed by WEF. </a:t>
            </a:r>
          </a:p>
          <a:p>
            <a:pPr lvl="1">
              <a:buFont typeface="Arial" panose="020B0604020202020204" pitchFamily="34" charset="0"/>
              <a:buChar char="•"/>
            </a:pPr>
            <a:r>
              <a:rPr lang="en-US" dirty="0">
                <a:solidFill>
                  <a:schemeClr val="accent1">
                    <a:lumMod val="75000"/>
                  </a:schemeClr>
                </a:solidFill>
                <a:latin typeface="Open Sans" panose="020B0604020202020204" charset="0"/>
                <a:ea typeface="Open Sans" panose="020B0604020202020204" charset="0"/>
                <a:cs typeface="Open Sans" panose="020B0604020202020204" charset="0"/>
              </a:rPr>
              <a:t> Education</a:t>
            </a:r>
            <a:r>
              <a:rPr lang="en-US" dirty="0">
                <a:latin typeface="Open Sans" panose="020B0604020202020204" charset="0"/>
                <a:ea typeface="Open Sans" panose="020B0604020202020204" charset="0"/>
                <a:cs typeface="Open Sans" panose="020B0604020202020204" charset="0"/>
              </a:rPr>
              <a:t>. </a:t>
            </a:r>
            <a:r>
              <a:rPr lang="en-US" dirty="0">
                <a:solidFill>
                  <a:schemeClr val="bg1"/>
                </a:solidFill>
                <a:latin typeface="Open Sans" panose="020B0604020202020204" charset="0"/>
                <a:ea typeface="Open Sans" panose="020B0604020202020204" charset="0"/>
                <a:cs typeface="Open Sans" panose="020B0604020202020204" charset="0"/>
              </a:rPr>
              <a:t>The children of today will be the leaders of the 4</a:t>
            </a:r>
            <a:r>
              <a:rPr lang="en-US" baseline="30000" dirty="0">
                <a:solidFill>
                  <a:schemeClr val="bg1"/>
                </a:solidFill>
                <a:latin typeface="Open Sans" panose="020B0604020202020204" charset="0"/>
                <a:ea typeface="Open Sans" panose="020B0604020202020204" charset="0"/>
                <a:cs typeface="Open Sans" panose="020B0604020202020204" charset="0"/>
              </a:rPr>
              <a:t>th</a:t>
            </a:r>
            <a:r>
              <a:rPr lang="en-US" dirty="0">
                <a:solidFill>
                  <a:schemeClr val="bg1"/>
                </a:solidFill>
                <a:latin typeface="Open Sans" panose="020B0604020202020204" charset="0"/>
                <a:ea typeface="Open Sans" panose="020B0604020202020204" charset="0"/>
                <a:cs typeface="Open Sans" panose="020B0604020202020204" charset="0"/>
              </a:rPr>
              <a:t> Industrial Revolution. Reconsider how we educate them. </a:t>
            </a:r>
          </a:p>
          <a:p>
            <a:pPr lvl="1">
              <a:buFont typeface="Arial" panose="020B0604020202020204" pitchFamily="34" charset="0"/>
              <a:buChar char="•"/>
            </a:pPr>
            <a:r>
              <a:rPr lang="en-US" dirty="0">
                <a:solidFill>
                  <a:schemeClr val="accent1">
                    <a:lumMod val="75000"/>
                  </a:schemeClr>
                </a:solidFill>
                <a:latin typeface="Open Sans" panose="020B0604020202020204" charset="0"/>
                <a:ea typeface="Open Sans" panose="020B0604020202020204" charset="0"/>
                <a:cs typeface="Open Sans" panose="020B0604020202020204" charset="0"/>
              </a:rPr>
              <a:t> Replace exam-focused approach with empowerment and support of children’s ability to curate, analyze and evaluate</a:t>
            </a:r>
            <a:r>
              <a:rPr lang="en-US" dirty="0">
                <a:latin typeface="Open Sans" panose="020B0604020202020204" charset="0"/>
                <a:ea typeface="Open Sans" panose="020B0604020202020204" charset="0"/>
                <a:cs typeface="Open Sans" panose="020B0604020202020204" charset="0"/>
              </a:rPr>
              <a:t> </a:t>
            </a:r>
            <a:r>
              <a:rPr lang="en-US" dirty="0">
                <a:solidFill>
                  <a:schemeClr val="bg1"/>
                </a:solidFill>
                <a:latin typeface="Open Sans" panose="020B0604020202020204" charset="0"/>
                <a:ea typeface="Open Sans" panose="020B0604020202020204" charset="0"/>
                <a:cs typeface="Open Sans" panose="020B0604020202020204" charset="0"/>
              </a:rPr>
              <a:t>what they’re reading or seeing online, not merely consume it.</a:t>
            </a:r>
          </a:p>
          <a:p>
            <a:pPr lvl="1">
              <a:buFont typeface="Arial" panose="020B0604020202020204" pitchFamily="34" charset="0"/>
              <a:buChar char="•"/>
            </a:pPr>
            <a:r>
              <a:rPr lang="en-US" dirty="0">
                <a:solidFill>
                  <a:schemeClr val="accent1">
                    <a:lumMod val="75000"/>
                  </a:schemeClr>
                </a:solidFill>
                <a:latin typeface="Open Sans" panose="020B0604020202020204" charset="0"/>
                <a:ea typeface="Open Sans" panose="020B0604020202020204" charset="0"/>
                <a:cs typeface="Open Sans" panose="020B0604020202020204" charset="0"/>
              </a:rPr>
              <a:t> Build trust</a:t>
            </a:r>
            <a:r>
              <a:rPr lang="en-US" dirty="0">
                <a:latin typeface="Open Sans" panose="020B0604020202020204" charset="0"/>
                <a:ea typeface="Open Sans" panose="020B0604020202020204" charset="0"/>
                <a:cs typeface="Open Sans" panose="020B0604020202020204" charset="0"/>
              </a:rPr>
              <a:t>. </a:t>
            </a:r>
            <a:r>
              <a:rPr lang="en-US" dirty="0">
                <a:solidFill>
                  <a:schemeClr val="bg1"/>
                </a:solidFill>
                <a:latin typeface="Open Sans" panose="020B0604020202020204" charset="0"/>
                <a:ea typeface="Open Sans" panose="020B0604020202020204" charset="0"/>
                <a:cs typeface="Open Sans" panose="020B0604020202020204" charset="0"/>
              </a:rPr>
              <a:t>People should participate in the digital economy on a level playing field with their peers, without fear of abuse.</a:t>
            </a:r>
          </a:p>
          <a:p>
            <a:pPr marL="0" lvl="0" indent="0" rtl="0">
              <a:spcBef>
                <a:spcPts val="600"/>
              </a:spcBef>
              <a:spcAft>
                <a:spcPts val="0"/>
              </a:spcAft>
              <a:buNone/>
            </a:pPr>
            <a:endParaRPr dirty="0"/>
          </a:p>
        </p:txBody>
      </p:sp>
      <p:sp>
        <p:nvSpPr>
          <p:cNvPr id="119" name="Shape 119"/>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294667"/>
                </a:solidFill>
              </a:rPr>
              <a:t>19</a:t>
            </a:fld>
            <a:endParaRPr>
              <a:solidFill>
                <a:srgbClr val="294667"/>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6675" y="4189662"/>
            <a:ext cx="2044869" cy="584088"/>
          </a:xfrm>
          <a:prstGeom prst="rect">
            <a:avLst/>
          </a:prstGeom>
        </p:spPr>
      </p:pic>
    </p:spTree>
    <p:extLst>
      <p:ext uri="{BB962C8B-B14F-4D97-AF65-F5344CB8AC3E}">
        <p14:creationId xmlns:p14="http://schemas.microsoft.com/office/powerpoint/2010/main" val="2361441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7200"/>
                    </a14:imgEffect>
                    <a14:imgEffect>
                      <a14:saturation sat="144000"/>
                    </a14:imgEffect>
                  </a14:imgLayer>
                </a14:imgProps>
              </a:ext>
            </a:extLst>
          </a:blip>
          <a:srcRect/>
          <a:stretch>
            <a:fillRect t="-9000" b="-9000"/>
          </a:stretch>
        </a:blipFill>
        <a:effectLst/>
      </p:bgPr>
    </p:bg>
    <p:spTree>
      <p:nvGrpSpPr>
        <p:cNvPr id="1" name="Shape 102"/>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56" y="1093076"/>
            <a:ext cx="2835297" cy="4050424"/>
          </a:xfrm>
          <a:prstGeom prst="rect">
            <a:avLst/>
          </a:prstGeom>
        </p:spPr>
      </p:pic>
      <p:sp>
        <p:nvSpPr>
          <p:cNvPr id="103" name="Shape 103"/>
          <p:cNvSpPr txBox="1">
            <a:spLocks noGrp="1"/>
          </p:cNvSpPr>
          <p:nvPr>
            <p:ph type="ctrTitle"/>
          </p:nvPr>
        </p:nvSpPr>
        <p:spPr>
          <a:xfrm>
            <a:off x="3679325" y="934948"/>
            <a:ext cx="4903800" cy="2978702"/>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THINK ABOUT THE FUTURE-  AFTER ALL YOU WILL LIVE IN IT!</a:t>
            </a:r>
            <a:endParaRPr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118" y="419399"/>
            <a:ext cx="2358517" cy="673677"/>
          </a:xfrm>
          <a:prstGeom prst="rect">
            <a:avLst/>
          </a:prstGeom>
        </p:spPr>
      </p:pic>
    </p:spTree>
    <p:extLst>
      <p:ext uri="{BB962C8B-B14F-4D97-AF65-F5344CB8AC3E}">
        <p14:creationId xmlns:p14="http://schemas.microsoft.com/office/powerpoint/2010/main" val="4121885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2860159" y="1027416"/>
            <a:ext cx="5922334" cy="3895359"/>
          </a:xfrm>
          <a:prstGeom prst="rect">
            <a:avLst/>
          </a:prstGeom>
        </p:spPr>
        <p:txBody>
          <a:bodyPr spcFirstLastPara="1" wrap="square" lIns="91425" tIns="91425" rIns="91425" bIns="91425" anchor="t" anchorCtr="0">
            <a:noAutofit/>
          </a:bodyPr>
          <a:lstStyle/>
          <a:p>
            <a:pPr lvl="1">
              <a:buFont typeface="Arial" panose="020B0604020202020204" pitchFamily="34" charset="0"/>
              <a:buChar char="•"/>
            </a:pPr>
            <a:r>
              <a:rPr lang="en-US" sz="1200" dirty="0" smtClean="0">
                <a:latin typeface="Open Sans" panose="020B0604020202020204" charset="0"/>
                <a:ea typeface="Open Sans" panose="020B0604020202020204" charset="0"/>
                <a:cs typeface="Open Sans" panose="020B0604020202020204" charset="0"/>
              </a:rPr>
              <a:t>Use emerging technologies for delivery of social services and public goods </a:t>
            </a:r>
          </a:p>
          <a:p>
            <a:pPr marL="596900" lvl="1" indent="0">
              <a:buNone/>
            </a:pPr>
            <a:r>
              <a:rPr lang="en-US" sz="1200" dirty="0" smtClean="0">
                <a:latin typeface="Open Sans" panose="020B0604020202020204" charset="0"/>
                <a:ea typeface="Open Sans" panose="020B0604020202020204" charset="0"/>
                <a:cs typeface="Open Sans" panose="020B0604020202020204" charset="0"/>
              </a:rPr>
              <a:t>	E.g.  Use blockchain for land registration</a:t>
            </a:r>
          </a:p>
          <a:p>
            <a:pPr marL="596900" lvl="1" indent="0">
              <a:buNone/>
            </a:pPr>
            <a:endParaRPr lang="en-US" sz="1200" dirty="0" smtClean="0">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US" sz="1200" dirty="0" smtClean="0">
                <a:latin typeface="Open Sans" panose="020B0604020202020204" charset="0"/>
                <a:ea typeface="Open Sans" panose="020B0604020202020204" charset="0"/>
                <a:cs typeface="Open Sans" panose="020B0604020202020204" charset="0"/>
              </a:rPr>
              <a:t>Build/Strengthen innovation ecosystem that fosters business models based on 4IR aimed at inclusion</a:t>
            </a:r>
          </a:p>
          <a:p>
            <a:pPr marL="596900" lvl="1" indent="0">
              <a:buNone/>
            </a:pPr>
            <a:r>
              <a:rPr lang="en-US" sz="1200" dirty="0" smtClean="0">
                <a:latin typeface="Open Sans" panose="020B0604020202020204" charset="0"/>
                <a:ea typeface="Open Sans" panose="020B0604020202020204" charset="0"/>
                <a:cs typeface="Open Sans" panose="020B0604020202020204" charset="0"/>
              </a:rPr>
              <a:t>	E.g. AI to complement/supplement health care for marginalized</a:t>
            </a:r>
          </a:p>
          <a:p>
            <a:pPr marL="596900" lvl="1" indent="0">
              <a:buNone/>
            </a:pPr>
            <a:endParaRPr lang="en-US" sz="1200" dirty="0" smtClean="0">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US" sz="1200" dirty="0" smtClean="0">
                <a:latin typeface="Open Sans" panose="020B0604020202020204" charset="0"/>
                <a:ea typeface="Open Sans" panose="020B0604020202020204" charset="0"/>
                <a:cs typeface="Open Sans" panose="020B0604020202020204" charset="0"/>
              </a:rPr>
              <a:t>Policies that allow broader absorption of technologies and not just de novo firms.</a:t>
            </a:r>
          </a:p>
          <a:p>
            <a:pPr marL="596900" lvl="1" indent="0">
              <a:buNone/>
            </a:pPr>
            <a:r>
              <a:rPr lang="en-US" sz="1200" dirty="0" smtClean="0">
                <a:latin typeface="Open Sans" panose="020B0604020202020204" charset="0"/>
                <a:ea typeface="Open Sans" panose="020B0604020202020204" charset="0"/>
                <a:cs typeface="Open Sans" panose="020B0604020202020204" charset="0"/>
              </a:rPr>
              <a:t>	E.g. SMEs grow up the value chain</a:t>
            </a:r>
          </a:p>
          <a:p>
            <a:pPr lvl="1">
              <a:buFont typeface="Arial" panose="020B0604020202020204" pitchFamily="34" charset="0"/>
              <a:buChar char="•"/>
            </a:pPr>
            <a:endParaRPr lang="en-US" sz="1200" dirty="0">
              <a:latin typeface="Open Sans" panose="020B0604020202020204" charset="0"/>
              <a:ea typeface="Open Sans" panose="020B0604020202020204" charset="0"/>
              <a:cs typeface="Open Sans" panose="020B0604020202020204" charset="0"/>
            </a:endParaRPr>
          </a:p>
        </p:txBody>
      </p:sp>
      <p:sp>
        <p:nvSpPr>
          <p:cNvPr id="180" name="Shape 180"/>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smtClean="0"/>
              <a:t>20</a:t>
            </a:r>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7757" y="243983"/>
            <a:ext cx="1933903" cy="552392"/>
          </a:xfrm>
          <a:prstGeom prst="rect">
            <a:avLst/>
          </a:prstGeom>
        </p:spPr>
      </p:pic>
      <p:sp>
        <p:nvSpPr>
          <p:cNvPr id="3" name="Rectangle 2"/>
          <p:cNvSpPr/>
          <p:nvPr/>
        </p:nvSpPr>
        <p:spPr>
          <a:xfrm>
            <a:off x="268350" y="796375"/>
            <a:ext cx="2434855" cy="1200329"/>
          </a:xfrm>
          <a:prstGeom prst="rect">
            <a:avLst/>
          </a:prstGeom>
        </p:spPr>
        <p:txBody>
          <a:bodyPr wrap="square">
            <a:spAutoFit/>
          </a:bodyPr>
          <a:lstStyle/>
          <a:p>
            <a:r>
              <a:rPr lang="en-US" sz="2400" dirty="0" smtClean="0">
                <a:solidFill>
                  <a:schemeClr val="bg1"/>
                </a:solidFill>
                <a:latin typeface="Merriweather" panose="020B0604020202020204" charset="0"/>
              </a:rPr>
              <a:t>4IR and Inclusion.</a:t>
            </a:r>
          </a:p>
          <a:p>
            <a:endParaRPr lang="en-US" sz="2400" dirty="0">
              <a:solidFill>
                <a:schemeClr val="bg1"/>
              </a:solidFill>
              <a:latin typeface="Merriweather" panose="020B0604020202020204" charset="0"/>
            </a:endParaRPr>
          </a:p>
        </p:txBody>
      </p:sp>
    </p:spTree>
    <p:extLst>
      <p:ext uri="{BB962C8B-B14F-4D97-AF65-F5344CB8AC3E}">
        <p14:creationId xmlns:p14="http://schemas.microsoft.com/office/powerpoint/2010/main" val="27326761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2860159" y="1027416"/>
            <a:ext cx="5922334" cy="3895359"/>
          </a:xfrm>
          <a:prstGeom prst="rect">
            <a:avLst/>
          </a:prstGeom>
        </p:spPr>
        <p:txBody>
          <a:bodyPr spcFirstLastPara="1" wrap="square" lIns="91425" tIns="91425" rIns="91425" bIns="91425" anchor="t" anchorCtr="0">
            <a:noAutofit/>
          </a:bodyPr>
          <a:lstStyle/>
          <a:p>
            <a:pPr lvl="1">
              <a:buFont typeface="Arial" panose="020B0604020202020204" pitchFamily="34" charset="0"/>
              <a:buChar char="•"/>
            </a:pPr>
            <a:r>
              <a:rPr lang="en-US" sz="1200" dirty="0" smtClean="0">
                <a:latin typeface="Open Sans" panose="020B0604020202020204" charset="0"/>
                <a:ea typeface="Open Sans" panose="020B0604020202020204" charset="0"/>
                <a:cs typeface="Open Sans" panose="020B0604020202020204" charset="0"/>
              </a:rPr>
              <a:t>Use emerging technologies for sustainability</a:t>
            </a:r>
          </a:p>
          <a:p>
            <a:pPr marL="596900" lvl="1" indent="0">
              <a:buNone/>
            </a:pPr>
            <a:r>
              <a:rPr lang="en-US" sz="1200" dirty="0" smtClean="0">
                <a:latin typeface="Open Sans" panose="020B0604020202020204" charset="0"/>
                <a:ea typeface="Open Sans" panose="020B0604020202020204" charset="0"/>
                <a:cs typeface="Open Sans" panose="020B0604020202020204" charset="0"/>
              </a:rPr>
              <a:t>	E.g. drone to monitor illegal logging, blockchain to create carbon 	markets</a:t>
            </a:r>
          </a:p>
          <a:p>
            <a:pPr marL="596900" lvl="1" indent="0">
              <a:buNone/>
            </a:pPr>
            <a:endParaRPr lang="en-US" sz="1200" dirty="0">
              <a:latin typeface="Open Sans" panose="020B0604020202020204" charset="0"/>
              <a:ea typeface="Open Sans" panose="020B0604020202020204" charset="0"/>
              <a:cs typeface="Open Sans" panose="020B0604020202020204" charset="0"/>
            </a:endParaRPr>
          </a:p>
          <a:p>
            <a:pPr marL="596900" lvl="1" indent="0">
              <a:buNone/>
            </a:pPr>
            <a:endParaRPr lang="en-US" sz="1200" dirty="0" smtClean="0">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endParaRPr lang="en-US" sz="1200" dirty="0">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US" sz="1200" dirty="0" smtClean="0">
                <a:latin typeface="Open Sans" panose="020B0604020202020204" charset="0"/>
                <a:ea typeface="Open Sans" panose="020B0604020202020204" charset="0"/>
                <a:cs typeface="Open Sans" panose="020B0604020202020204" charset="0"/>
              </a:rPr>
              <a:t>4IR can be leveraged to bring about greater resource efficiency</a:t>
            </a:r>
          </a:p>
          <a:p>
            <a:pPr marL="596900" lvl="1" indent="0">
              <a:buNone/>
            </a:pPr>
            <a:r>
              <a:rPr lang="en-US" sz="1200" dirty="0" smtClean="0">
                <a:latin typeface="Open Sans" panose="020B0604020202020204" charset="0"/>
                <a:ea typeface="Open Sans" panose="020B0604020202020204" charset="0"/>
                <a:cs typeface="Open Sans" panose="020B0604020202020204" charset="0"/>
              </a:rPr>
              <a:t>	E.g.  Use IOT to reduce energy wastage thus reducing carbon 	footprint</a:t>
            </a:r>
          </a:p>
          <a:p>
            <a:pPr marL="596900" lvl="1" indent="0">
              <a:buNone/>
            </a:pPr>
            <a:endParaRPr lang="en-US" sz="1200" dirty="0" smtClean="0">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endParaRPr lang="en-US" sz="1200" dirty="0">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US" sz="1200" dirty="0" smtClean="0">
                <a:latin typeface="Open Sans" panose="020B0604020202020204" charset="0"/>
                <a:ea typeface="Open Sans" panose="020B0604020202020204" charset="0"/>
                <a:cs typeface="Open Sans" panose="020B0604020202020204" charset="0"/>
              </a:rPr>
              <a:t>4IR can automate many routine jobs leaving more free time for women to pursue productive activities </a:t>
            </a:r>
          </a:p>
          <a:p>
            <a:pPr marL="596900" lvl="1" indent="0">
              <a:buNone/>
            </a:pPr>
            <a:r>
              <a:rPr lang="en-US" sz="1200" dirty="0" smtClean="0">
                <a:latin typeface="Open Sans" panose="020B0604020202020204" charset="0"/>
                <a:ea typeface="Open Sans" panose="020B0604020202020204" charset="0"/>
                <a:cs typeface="Open Sans" panose="020B0604020202020204" charset="0"/>
              </a:rPr>
              <a:t>	Gender gap in STEM could mean absent proactive gender sensitive 	policies, female participation in tech businesses could worsen</a:t>
            </a:r>
          </a:p>
          <a:p>
            <a:pPr marL="596900" lvl="1" indent="0">
              <a:buNone/>
            </a:pPr>
            <a:endParaRPr lang="en-US" sz="1200" dirty="0">
              <a:latin typeface="Open Sans" panose="020B0604020202020204" charset="0"/>
              <a:ea typeface="Open Sans" panose="020B0604020202020204" charset="0"/>
              <a:cs typeface="Open Sans" panose="020B0604020202020204" charset="0"/>
            </a:endParaRPr>
          </a:p>
          <a:p>
            <a:pPr marL="596900" lvl="1" indent="0">
              <a:buNone/>
            </a:pPr>
            <a:endParaRPr lang="en-US" sz="1200" dirty="0" smtClean="0">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endParaRPr lang="en-US" sz="1200" dirty="0">
              <a:latin typeface="Open Sans" panose="020B0604020202020204" charset="0"/>
              <a:ea typeface="Open Sans" panose="020B0604020202020204" charset="0"/>
              <a:cs typeface="Open Sans" panose="020B0604020202020204" charset="0"/>
            </a:endParaRPr>
          </a:p>
        </p:txBody>
      </p:sp>
      <p:sp>
        <p:nvSpPr>
          <p:cNvPr id="180" name="Shape 180"/>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smtClean="0"/>
              <a:t>21</a:t>
            </a:r>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7757" y="243983"/>
            <a:ext cx="1933903" cy="552392"/>
          </a:xfrm>
          <a:prstGeom prst="rect">
            <a:avLst/>
          </a:prstGeom>
        </p:spPr>
      </p:pic>
      <p:sp>
        <p:nvSpPr>
          <p:cNvPr id="3" name="Rectangle 2"/>
          <p:cNvSpPr/>
          <p:nvPr/>
        </p:nvSpPr>
        <p:spPr>
          <a:xfrm>
            <a:off x="268350" y="796375"/>
            <a:ext cx="2434855" cy="2308324"/>
          </a:xfrm>
          <a:prstGeom prst="rect">
            <a:avLst/>
          </a:prstGeom>
        </p:spPr>
        <p:txBody>
          <a:bodyPr wrap="square">
            <a:spAutoFit/>
          </a:bodyPr>
          <a:lstStyle/>
          <a:p>
            <a:r>
              <a:rPr lang="en-US" sz="2400" dirty="0">
                <a:solidFill>
                  <a:schemeClr val="bg1"/>
                </a:solidFill>
                <a:latin typeface="Merriweather" panose="020B0604020202020204" charset="0"/>
              </a:rPr>
              <a:t>4IR and sustainability, natural wealth, gender</a:t>
            </a:r>
          </a:p>
          <a:p>
            <a:endParaRPr lang="en-US" sz="2400" dirty="0" smtClean="0">
              <a:solidFill>
                <a:schemeClr val="bg1"/>
              </a:solidFill>
              <a:latin typeface="Merriweather" panose="020B0604020202020204" charset="0"/>
            </a:endParaRPr>
          </a:p>
          <a:p>
            <a:endParaRPr lang="en-US" sz="2400" dirty="0">
              <a:solidFill>
                <a:schemeClr val="bg1"/>
              </a:solidFill>
              <a:latin typeface="Merriweather" panose="020B0604020202020204" charset="0"/>
            </a:endParaRPr>
          </a:p>
        </p:txBody>
      </p:sp>
    </p:spTree>
    <p:extLst>
      <p:ext uri="{BB962C8B-B14F-4D97-AF65-F5344CB8AC3E}">
        <p14:creationId xmlns:p14="http://schemas.microsoft.com/office/powerpoint/2010/main" val="2411326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2860159" y="1614875"/>
            <a:ext cx="5922334" cy="3307900"/>
          </a:xfrm>
          <a:prstGeom prst="rect">
            <a:avLst/>
          </a:prstGeom>
        </p:spPr>
        <p:txBody>
          <a:bodyPr spcFirstLastPara="1" wrap="square" lIns="91425" tIns="91425" rIns="91425" bIns="91425" anchor="t" anchorCtr="0">
            <a:noAutofit/>
          </a:bodyPr>
          <a:lstStyle/>
          <a:p>
            <a:pPr lvl="1">
              <a:buFont typeface="Arial" panose="020B0604020202020204" pitchFamily="34" charset="0"/>
              <a:buChar char="•"/>
            </a:pPr>
            <a:r>
              <a:rPr lang="en-GB" sz="1200" dirty="0">
                <a:solidFill>
                  <a:schemeClr val="tx1"/>
                </a:solidFill>
                <a:latin typeface="Open Sans" panose="020B0604020202020204" charset="0"/>
                <a:ea typeface="Open Sans" panose="020B0604020202020204" charset="0"/>
                <a:cs typeface="Open Sans" panose="020B0604020202020204" charset="0"/>
              </a:rPr>
              <a:t>Awareness building knowledge events about the Industry 4.0 consequences for inclusive and sustainable industrial development (ISID)</a:t>
            </a:r>
            <a:endParaRPr lang="en-US" sz="1200" dirty="0">
              <a:solidFill>
                <a:schemeClr val="tx1"/>
              </a:solidFill>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GB" sz="1200" dirty="0">
                <a:solidFill>
                  <a:schemeClr val="tx1"/>
                </a:solidFill>
                <a:latin typeface="Open Sans" panose="020B0604020202020204" charset="0"/>
                <a:ea typeface="Open Sans" panose="020B0604020202020204" charset="0"/>
                <a:cs typeface="Open Sans" panose="020B0604020202020204" charset="0"/>
              </a:rPr>
              <a:t>Formulating innovation management standards for leapfrogging into Industry 4.0</a:t>
            </a:r>
            <a:endParaRPr lang="en-US" sz="1200" dirty="0">
              <a:solidFill>
                <a:schemeClr val="tx1"/>
              </a:solidFill>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GB" sz="1200" dirty="0">
                <a:solidFill>
                  <a:schemeClr val="tx1"/>
                </a:solidFill>
                <a:latin typeface="Open Sans" panose="020B0604020202020204" charset="0"/>
                <a:ea typeface="Open Sans" panose="020B0604020202020204" charset="0"/>
                <a:cs typeface="Open Sans" panose="020B0604020202020204" charset="0"/>
              </a:rPr>
              <a:t>Multi-stakeholder knowledge sharing platforms</a:t>
            </a:r>
            <a:endParaRPr lang="en-US" sz="1200" dirty="0">
              <a:solidFill>
                <a:schemeClr val="tx1"/>
              </a:solidFill>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GB" sz="1200" dirty="0">
                <a:solidFill>
                  <a:schemeClr val="tx1"/>
                </a:solidFill>
                <a:latin typeface="Open Sans" panose="020B0604020202020204" charset="0"/>
                <a:ea typeface="Open Sans" panose="020B0604020202020204" charset="0"/>
                <a:cs typeface="Open Sans" panose="020B0604020202020204" charset="0"/>
              </a:rPr>
              <a:t>Tools and methods for innovation management </a:t>
            </a:r>
            <a:endParaRPr lang="en-US" sz="1200" dirty="0">
              <a:solidFill>
                <a:schemeClr val="tx1"/>
              </a:solidFill>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GB" sz="1200" dirty="0">
                <a:solidFill>
                  <a:schemeClr val="tx1"/>
                </a:solidFill>
                <a:latin typeface="Open Sans" panose="020B0604020202020204" charset="0"/>
                <a:ea typeface="Open Sans" panose="020B0604020202020204" charset="0"/>
                <a:cs typeface="Open Sans" panose="020B0604020202020204" charset="0"/>
              </a:rPr>
              <a:t>Designing training curricula for new workforce skills requirements</a:t>
            </a:r>
            <a:endParaRPr lang="en-US" sz="1200" dirty="0">
              <a:solidFill>
                <a:schemeClr val="tx1"/>
              </a:solidFill>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GB" sz="1200" dirty="0">
                <a:solidFill>
                  <a:schemeClr val="tx1"/>
                </a:solidFill>
                <a:latin typeface="Open Sans" panose="020B0604020202020204" charset="0"/>
                <a:ea typeface="Open Sans" panose="020B0604020202020204" charset="0"/>
                <a:cs typeface="Open Sans" panose="020B0604020202020204" charset="0"/>
              </a:rPr>
              <a:t>Methods and best practices to support SMEs digital transformation and bridging the gender digital divide</a:t>
            </a:r>
            <a:endParaRPr lang="en-US" sz="1200" dirty="0">
              <a:solidFill>
                <a:schemeClr val="tx1"/>
              </a:solidFill>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GB" sz="1200" dirty="0">
                <a:solidFill>
                  <a:schemeClr val="tx1"/>
                </a:solidFill>
                <a:latin typeface="Open Sans" panose="020B0604020202020204" charset="0"/>
                <a:ea typeface="Open Sans" panose="020B0604020202020204" charset="0"/>
                <a:cs typeface="Open Sans" panose="020B0604020202020204" charset="0"/>
              </a:rPr>
              <a:t>Technical assistance on capacity building and technology transfer and absorption</a:t>
            </a:r>
            <a:endParaRPr lang="en-US" sz="1200" dirty="0">
              <a:solidFill>
                <a:schemeClr val="tx1"/>
              </a:solidFill>
              <a:latin typeface="Open Sans" panose="020B0604020202020204" charset="0"/>
              <a:ea typeface="Open Sans" panose="020B0604020202020204" charset="0"/>
              <a:cs typeface="Open Sans" panose="020B0604020202020204" charset="0"/>
            </a:endParaRPr>
          </a:p>
          <a:p>
            <a:pPr lvl="1">
              <a:buFont typeface="Arial" panose="020B0604020202020204" pitchFamily="34" charset="0"/>
              <a:buChar char="•"/>
            </a:pPr>
            <a:r>
              <a:rPr lang="en-GB" sz="1200" dirty="0">
                <a:solidFill>
                  <a:schemeClr val="tx1"/>
                </a:solidFill>
                <a:latin typeface="Open Sans" panose="020B0604020202020204" charset="0"/>
                <a:ea typeface="Open Sans" panose="020B0604020202020204" charset="0"/>
                <a:cs typeface="Open Sans" panose="020B0604020202020204" charset="0"/>
              </a:rPr>
              <a:t>Building awareness among policy makers and industry associations on the issues of new infrastructure, standards and policy</a:t>
            </a:r>
            <a:endParaRPr lang="en-US" sz="1200" dirty="0">
              <a:latin typeface="Open Sans" panose="020B0604020202020204" charset="0"/>
              <a:ea typeface="Open Sans" panose="020B0604020202020204" charset="0"/>
              <a:cs typeface="Open Sans" panose="020B0604020202020204" charset="0"/>
            </a:endParaRPr>
          </a:p>
        </p:txBody>
      </p:sp>
      <p:sp>
        <p:nvSpPr>
          <p:cNvPr id="180" name="Shape 180"/>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22</a:t>
            </a:r>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7757" y="243983"/>
            <a:ext cx="1933903" cy="552392"/>
          </a:xfrm>
          <a:prstGeom prst="rect">
            <a:avLst/>
          </a:prstGeom>
        </p:spPr>
      </p:pic>
      <p:sp>
        <p:nvSpPr>
          <p:cNvPr id="3" name="Rectangle 2"/>
          <p:cNvSpPr/>
          <p:nvPr/>
        </p:nvSpPr>
        <p:spPr>
          <a:xfrm>
            <a:off x="268350" y="796375"/>
            <a:ext cx="2434855" cy="1569660"/>
          </a:xfrm>
          <a:prstGeom prst="rect">
            <a:avLst/>
          </a:prstGeom>
        </p:spPr>
        <p:txBody>
          <a:bodyPr wrap="square">
            <a:spAutoFit/>
          </a:bodyPr>
          <a:lstStyle/>
          <a:p>
            <a:r>
              <a:rPr lang="en-US" sz="2400" dirty="0">
                <a:solidFill>
                  <a:schemeClr val="bg1"/>
                </a:solidFill>
                <a:latin typeface="Merriweather" panose="020B0604020202020204" charset="0"/>
              </a:rPr>
              <a:t>The role </a:t>
            </a:r>
            <a:r>
              <a:rPr lang="en-US" sz="2400" dirty="0" smtClean="0">
                <a:solidFill>
                  <a:schemeClr val="bg1"/>
                </a:solidFill>
                <a:latin typeface="Merriweather" panose="020B0604020202020204" charset="0"/>
              </a:rPr>
              <a:t>of ITD and</a:t>
            </a:r>
            <a:endParaRPr lang="en-US" sz="2400" dirty="0" smtClean="0">
              <a:solidFill>
                <a:schemeClr val="bg1"/>
              </a:solidFill>
              <a:latin typeface="Merriweather" panose="020B0604020202020204" charset="0"/>
            </a:endParaRPr>
          </a:p>
          <a:p>
            <a:r>
              <a:rPr lang="en-US" sz="2400" dirty="0" smtClean="0">
                <a:solidFill>
                  <a:schemeClr val="bg1"/>
                </a:solidFill>
                <a:latin typeface="Merriweather" panose="020B0604020202020204" charset="0"/>
              </a:rPr>
              <a:t>international </a:t>
            </a:r>
            <a:r>
              <a:rPr lang="en-US" sz="2400" dirty="0">
                <a:solidFill>
                  <a:schemeClr val="bg1"/>
                </a:solidFill>
                <a:latin typeface="Merriweather" panose="020B0604020202020204" charset="0"/>
              </a:rPr>
              <a:t>organizations</a:t>
            </a:r>
          </a:p>
        </p:txBody>
      </p:sp>
    </p:spTree>
    <p:extLst>
      <p:ext uri="{BB962C8B-B14F-4D97-AF65-F5344CB8AC3E}">
        <p14:creationId xmlns:p14="http://schemas.microsoft.com/office/powerpoint/2010/main" val="7701913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233"/>
        <p:cNvGrpSpPr/>
        <p:nvPr/>
      </p:nvGrpSpPr>
      <p:grpSpPr>
        <a:xfrm>
          <a:off x="0" y="0"/>
          <a:ext cx="0" cy="0"/>
          <a:chOff x="0" y="0"/>
          <a:chExt cx="0" cy="0"/>
        </a:xfrm>
      </p:grpSpPr>
      <p:sp>
        <p:nvSpPr>
          <p:cNvPr id="234" name="Shape 234"/>
          <p:cNvSpPr txBox="1">
            <a:spLocks noGrp="1"/>
          </p:cNvSpPr>
          <p:nvPr>
            <p:ph type="ctrTitle" idx="4294967295"/>
          </p:nvPr>
        </p:nvSpPr>
        <p:spPr>
          <a:xfrm>
            <a:off x="624465" y="1004759"/>
            <a:ext cx="8431619" cy="2977118"/>
          </a:xfrm>
          <a:prstGeom prst="rect">
            <a:avLst/>
          </a:prstGeom>
        </p:spPr>
        <p:txBody>
          <a:bodyPr spcFirstLastPara="1" wrap="square" lIns="91425" tIns="91425" rIns="91425" bIns="91425" anchor="b" anchorCtr="0">
            <a:noAutofit/>
          </a:bodyPr>
          <a:lstStyle/>
          <a:p>
            <a:r>
              <a:rPr lang="en-US" sz="1800" dirty="0" smtClean="0">
                <a:solidFill>
                  <a:schemeClr val="bg1"/>
                </a:solidFill>
                <a:latin typeface="Open Sans" panose="020B0604020202020204" charset="0"/>
                <a:ea typeface="Open Sans" panose="020B0604020202020204" charset="0"/>
                <a:cs typeface="Open Sans" panose="020B0604020202020204" charset="0"/>
              </a:rPr>
              <a:t>Insufficiency </a:t>
            </a:r>
            <a:r>
              <a:rPr lang="en-US" sz="1800" dirty="0">
                <a:solidFill>
                  <a:schemeClr val="bg1"/>
                </a:solidFill>
                <a:latin typeface="Open Sans" panose="020B0604020202020204" charset="0"/>
                <a:ea typeface="Open Sans" panose="020B0604020202020204" charset="0"/>
                <a:cs typeface="Open Sans" panose="020B0604020202020204" charset="0"/>
              </a:rPr>
              <a:t>of the current regulatory </a:t>
            </a:r>
            <a:r>
              <a:rPr lang="en-US" sz="1800" dirty="0" smtClean="0">
                <a:solidFill>
                  <a:schemeClr val="bg1"/>
                </a:solidFill>
                <a:latin typeface="Open Sans" panose="020B0604020202020204" charset="0"/>
                <a:ea typeface="Open Sans" panose="020B0604020202020204" charset="0"/>
                <a:cs typeface="Open Sans" panose="020B0604020202020204" charset="0"/>
              </a:rPr>
              <a:t>framework</a:t>
            </a:r>
            <a:br>
              <a:rPr lang="en-US" sz="1800" dirty="0" smtClean="0">
                <a:solidFill>
                  <a:schemeClr val="bg1"/>
                </a:solidFill>
                <a:latin typeface="Open Sans" panose="020B0604020202020204" charset="0"/>
                <a:ea typeface="Open Sans" panose="020B0604020202020204" charset="0"/>
                <a:cs typeface="Open Sans" panose="020B0604020202020204" charset="0"/>
              </a:rPr>
            </a:br>
            <a:r>
              <a:rPr lang="en-US" sz="1800" dirty="0">
                <a:solidFill>
                  <a:schemeClr val="bg1"/>
                </a:solidFill>
                <a:latin typeface="Open Sans" panose="020B0604020202020204" charset="0"/>
                <a:ea typeface="Open Sans" panose="020B0604020202020204" charset="0"/>
                <a:cs typeface="Open Sans" panose="020B0604020202020204" charset="0"/>
              </a:rPr>
              <a:t/>
            </a:r>
            <a:br>
              <a:rPr lang="en-US" sz="1800" dirty="0">
                <a:solidFill>
                  <a:schemeClr val="bg1"/>
                </a:solidFill>
                <a:latin typeface="Open Sans" panose="020B0604020202020204" charset="0"/>
                <a:ea typeface="Open Sans" panose="020B0604020202020204" charset="0"/>
                <a:cs typeface="Open Sans" panose="020B0604020202020204" charset="0"/>
              </a:rPr>
            </a:br>
            <a:r>
              <a:rPr lang="en-US" sz="1800" dirty="0">
                <a:solidFill>
                  <a:schemeClr val="bg1"/>
                </a:solidFill>
                <a:latin typeface="Open Sans" panose="020B0604020202020204" charset="0"/>
                <a:ea typeface="Open Sans" panose="020B0604020202020204" charset="0"/>
                <a:cs typeface="Open Sans" panose="020B0604020202020204" charset="0"/>
              </a:rPr>
              <a:t>Spatial issues with respect to the regulatory framework: Where to regulate</a:t>
            </a:r>
            <a:r>
              <a:rPr lang="en-US" sz="1800" dirty="0" smtClean="0">
                <a:solidFill>
                  <a:schemeClr val="bg1"/>
                </a:solidFill>
                <a:latin typeface="Open Sans" panose="020B0604020202020204" charset="0"/>
                <a:ea typeface="Open Sans" panose="020B0604020202020204" charset="0"/>
                <a:cs typeface="Open Sans" panose="020B0604020202020204" charset="0"/>
              </a:rPr>
              <a:t>?</a:t>
            </a:r>
            <a:br>
              <a:rPr lang="en-US" sz="1800" dirty="0" smtClean="0">
                <a:solidFill>
                  <a:schemeClr val="bg1"/>
                </a:solidFill>
                <a:latin typeface="Open Sans" panose="020B0604020202020204" charset="0"/>
                <a:ea typeface="Open Sans" panose="020B0604020202020204" charset="0"/>
                <a:cs typeface="Open Sans" panose="020B0604020202020204" charset="0"/>
              </a:rPr>
            </a:br>
            <a:r>
              <a:rPr lang="en-US" sz="1800" dirty="0">
                <a:solidFill>
                  <a:schemeClr val="bg1"/>
                </a:solidFill>
                <a:latin typeface="Open Sans" panose="020B0604020202020204" charset="0"/>
                <a:ea typeface="Open Sans" panose="020B0604020202020204" charset="0"/>
                <a:cs typeface="Open Sans" panose="020B0604020202020204" charset="0"/>
              </a:rPr>
              <a:t/>
            </a:r>
            <a:br>
              <a:rPr lang="en-US" sz="1800" dirty="0">
                <a:solidFill>
                  <a:schemeClr val="bg1"/>
                </a:solidFill>
                <a:latin typeface="Open Sans" panose="020B0604020202020204" charset="0"/>
                <a:ea typeface="Open Sans" panose="020B0604020202020204" charset="0"/>
                <a:cs typeface="Open Sans" panose="020B0604020202020204" charset="0"/>
              </a:rPr>
            </a:br>
            <a:r>
              <a:rPr lang="en-US" sz="1800" dirty="0">
                <a:solidFill>
                  <a:schemeClr val="bg1"/>
                </a:solidFill>
                <a:latin typeface="Open Sans" panose="020B0604020202020204" charset="0"/>
                <a:ea typeface="Open Sans" panose="020B0604020202020204" charset="0"/>
                <a:cs typeface="Open Sans" panose="020B0604020202020204" charset="0"/>
              </a:rPr>
              <a:t>Time issues with respect to the regulatory framework: When to regulate? </a:t>
            </a:r>
            <a:r>
              <a:rPr lang="en-US" sz="1800" dirty="0" smtClean="0">
                <a:solidFill>
                  <a:schemeClr val="bg1"/>
                </a:solidFill>
                <a:latin typeface="Open Sans" panose="020B0604020202020204" charset="0"/>
                <a:ea typeface="Open Sans" panose="020B0604020202020204" charset="0"/>
                <a:cs typeface="Open Sans" panose="020B0604020202020204" charset="0"/>
              </a:rPr>
              <a:t/>
            </a:r>
            <a:br>
              <a:rPr lang="en-US" sz="1800" dirty="0" smtClean="0">
                <a:solidFill>
                  <a:schemeClr val="bg1"/>
                </a:solidFill>
                <a:latin typeface="Open Sans" panose="020B0604020202020204" charset="0"/>
                <a:ea typeface="Open Sans" panose="020B0604020202020204" charset="0"/>
                <a:cs typeface="Open Sans" panose="020B0604020202020204" charset="0"/>
              </a:rPr>
            </a:br>
            <a:r>
              <a:rPr lang="en-US" sz="1800" dirty="0">
                <a:solidFill>
                  <a:schemeClr val="bg1"/>
                </a:solidFill>
                <a:latin typeface="Open Sans" panose="020B0604020202020204" charset="0"/>
                <a:ea typeface="Open Sans" panose="020B0604020202020204" charset="0"/>
                <a:cs typeface="Open Sans" panose="020B0604020202020204" charset="0"/>
              </a:rPr>
              <a:t/>
            </a:r>
            <a:br>
              <a:rPr lang="en-US" sz="1800" dirty="0">
                <a:solidFill>
                  <a:schemeClr val="bg1"/>
                </a:solidFill>
                <a:latin typeface="Open Sans" panose="020B0604020202020204" charset="0"/>
                <a:ea typeface="Open Sans" panose="020B0604020202020204" charset="0"/>
                <a:cs typeface="Open Sans" panose="020B0604020202020204" charset="0"/>
              </a:rPr>
            </a:br>
            <a:r>
              <a:rPr lang="en-US" sz="1800" dirty="0">
                <a:solidFill>
                  <a:schemeClr val="bg1"/>
                </a:solidFill>
                <a:latin typeface="Open Sans" panose="020B0604020202020204" charset="0"/>
                <a:ea typeface="Open Sans" panose="020B0604020202020204" charset="0"/>
                <a:cs typeface="Open Sans" panose="020B0604020202020204" charset="0"/>
              </a:rPr>
              <a:t>Who regulates? </a:t>
            </a:r>
          </a:p>
        </p:txBody>
      </p:sp>
      <p:sp>
        <p:nvSpPr>
          <p:cNvPr id="236" name="Shape 236"/>
          <p:cNvSpPr txBox="1">
            <a:spLocks noGrp="1"/>
          </p:cNvSpPr>
          <p:nvPr>
            <p:ph type="sldNum" idx="12"/>
          </p:nvPr>
        </p:nvSpPr>
        <p:spPr>
          <a:xfrm>
            <a:off x="4303575" y="4606750"/>
            <a:ext cx="536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294667"/>
                </a:solidFill>
              </a:rPr>
              <a:t>23</a:t>
            </a:fld>
            <a:endParaRPr>
              <a:solidFill>
                <a:srgbClr val="294667"/>
              </a:solidFill>
            </a:endParaRPr>
          </a:p>
        </p:txBody>
      </p:sp>
      <p:sp>
        <p:nvSpPr>
          <p:cNvPr id="2" name="Rectangle 1"/>
          <p:cNvSpPr/>
          <p:nvPr/>
        </p:nvSpPr>
        <p:spPr>
          <a:xfrm>
            <a:off x="2285925" y="331772"/>
            <a:ext cx="4572000" cy="430887"/>
          </a:xfrm>
          <a:prstGeom prst="rect">
            <a:avLst/>
          </a:prstGeom>
        </p:spPr>
        <p:txBody>
          <a:bodyPr>
            <a:spAutoFit/>
          </a:bodyPr>
          <a:lstStyle/>
          <a:p>
            <a:pPr lvl="1" algn="ctr"/>
            <a:r>
              <a:rPr lang="en-GB" sz="2200" dirty="0" smtClean="0">
                <a:solidFill>
                  <a:srgbClr val="294667"/>
                </a:solidFill>
                <a:latin typeface="Merriweather" panose="020B0604020202020204" charset="0"/>
              </a:rPr>
              <a:t>The way forward</a:t>
            </a:r>
            <a:endParaRPr lang="en-US" dirty="0">
              <a:solidFill>
                <a:srgbClr val="294667"/>
              </a:solidFill>
              <a:latin typeface="Merriweather" panose="020B060402020202020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651" y="4367791"/>
            <a:ext cx="1673172" cy="47791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18"/>
        <p:cNvGrpSpPr/>
        <p:nvPr/>
      </p:nvGrpSpPr>
      <p:grpSpPr>
        <a:xfrm>
          <a:off x="0" y="0"/>
          <a:ext cx="0" cy="0"/>
          <a:chOff x="0" y="0"/>
          <a:chExt cx="0" cy="0"/>
        </a:xfrm>
      </p:grpSpPr>
      <p:sp>
        <p:nvSpPr>
          <p:cNvPr id="319" name="Shape 319"/>
          <p:cNvSpPr txBox="1">
            <a:spLocks noGrp="1"/>
          </p:cNvSpPr>
          <p:nvPr>
            <p:ph type="sldNum" idx="12"/>
          </p:nvPr>
        </p:nvSpPr>
        <p:spPr>
          <a:xfrm>
            <a:off x="4303575" y="4606750"/>
            <a:ext cx="536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24</a:t>
            </a:fld>
            <a:endParaRPr/>
          </a:p>
        </p:txBody>
      </p:sp>
      <p:sp>
        <p:nvSpPr>
          <p:cNvPr id="320" name="Shape 320"/>
          <p:cNvSpPr txBox="1">
            <a:spLocks noGrp="1"/>
          </p:cNvSpPr>
          <p:nvPr>
            <p:ph type="ctrTitle" idx="4294967295"/>
          </p:nvPr>
        </p:nvSpPr>
        <p:spPr>
          <a:xfrm>
            <a:off x="1275150" y="1356349"/>
            <a:ext cx="6593700" cy="105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smtClean="0">
                <a:solidFill>
                  <a:srgbClr val="FFA800"/>
                </a:solidFill>
              </a:rPr>
              <a:t>Thank you!</a:t>
            </a:r>
            <a:endParaRPr sz="2400" dirty="0">
              <a:solidFill>
                <a:srgbClr val="FFA800"/>
              </a:solidFill>
            </a:endParaRPr>
          </a:p>
        </p:txBody>
      </p:sp>
      <p:sp>
        <p:nvSpPr>
          <p:cNvPr id="321" name="Shape 321"/>
          <p:cNvSpPr txBox="1">
            <a:spLocks noGrp="1"/>
          </p:cNvSpPr>
          <p:nvPr>
            <p:ph type="subTitle" idx="4294967295"/>
          </p:nvPr>
        </p:nvSpPr>
        <p:spPr>
          <a:xfrm>
            <a:off x="1275150" y="2298054"/>
            <a:ext cx="6593700" cy="1644900"/>
          </a:xfrm>
          <a:prstGeom prst="rect">
            <a:avLst/>
          </a:prstGeom>
        </p:spPr>
        <p:txBody>
          <a:bodyPr spcFirstLastPara="1" wrap="square" lIns="91425" tIns="91425" rIns="91425" bIns="91425" anchor="t" anchorCtr="0">
            <a:noAutofit/>
          </a:bodyPr>
          <a:lstStyle/>
          <a:p>
            <a:pPr marL="0" lvl="0" indent="0" algn="ctr">
              <a:buClr>
                <a:schemeClr val="dk1"/>
              </a:buClr>
              <a:buSzPts val="1100"/>
              <a:buNone/>
            </a:pPr>
            <a:r>
              <a:rPr lang="en-US" dirty="0"/>
              <a:t> </a:t>
            </a:r>
            <a:r>
              <a:rPr lang="en-US" dirty="0">
                <a:solidFill>
                  <a:schemeClr val="bg1"/>
                </a:solidFill>
              </a:rPr>
              <a:t>ravi@tivinc.com</a:t>
            </a:r>
            <a:endParaRPr sz="16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3368" y="4312122"/>
            <a:ext cx="1970963" cy="56297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34706" y="796375"/>
            <a:ext cx="5218800" cy="669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t>Industry 4.0 Paradigm</a:t>
            </a:r>
            <a:endParaRPr dirty="0"/>
          </a:p>
        </p:txBody>
      </p:sp>
      <p:sp>
        <p:nvSpPr>
          <p:cNvPr id="117" name="Shape 117"/>
          <p:cNvSpPr txBox="1">
            <a:spLocks noGrp="1"/>
          </p:cNvSpPr>
          <p:nvPr>
            <p:ph type="body" idx="2"/>
          </p:nvPr>
        </p:nvSpPr>
        <p:spPr>
          <a:xfrm>
            <a:off x="2102070" y="1849910"/>
            <a:ext cx="3993930" cy="2881800"/>
          </a:xfrm>
          <a:prstGeom prst="rect">
            <a:avLst/>
          </a:prstGeom>
        </p:spPr>
        <p:txBody>
          <a:bodyPr spcFirstLastPara="1" wrap="square" lIns="91425" tIns="91425" rIns="91425" bIns="91425" anchor="t" anchorCtr="0">
            <a:noAutofit/>
          </a:bodyPr>
          <a:lstStyle/>
          <a:p>
            <a:pPr marL="139700" indent="0">
              <a:buNone/>
            </a:pPr>
            <a:r>
              <a:rPr lang="en-US" sz="1100" dirty="0">
                <a:solidFill>
                  <a:schemeClr val="accent1"/>
                </a:solidFill>
                <a:latin typeface="Open Sans" panose="020B0604020202020204" charset="0"/>
                <a:ea typeface="Open Sans" panose="020B0604020202020204" charset="0"/>
                <a:cs typeface="Open Sans" panose="020B0604020202020204" charset="0"/>
              </a:rPr>
              <a:t>(</a:t>
            </a:r>
            <a:r>
              <a:rPr lang="en-US" sz="1100" dirty="0" err="1">
                <a:solidFill>
                  <a:schemeClr val="accent1"/>
                </a:solidFill>
                <a:latin typeface="Open Sans" panose="020B0604020202020204" charset="0"/>
                <a:ea typeface="Open Sans" panose="020B0604020202020204" charset="0"/>
                <a:cs typeface="Open Sans" panose="020B0604020202020204" charset="0"/>
              </a:rPr>
              <a:t>i</a:t>
            </a:r>
            <a:r>
              <a:rPr lang="en-US" sz="1100" dirty="0">
                <a:solidFill>
                  <a:schemeClr val="accent1"/>
                </a:solidFill>
                <a:latin typeface="Open Sans" panose="020B0604020202020204" charset="0"/>
                <a:ea typeface="Open Sans" panose="020B0604020202020204" charset="0"/>
                <a:cs typeface="Open Sans" panose="020B0604020202020204" charset="0"/>
              </a:rPr>
              <a:t>) </a:t>
            </a:r>
            <a:r>
              <a:rPr lang="en-US" sz="1100" i="1" dirty="0">
                <a:solidFill>
                  <a:schemeClr val="accent1"/>
                </a:solidFill>
                <a:latin typeface="Open Sans" panose="020B0604020202020204" charset="0"/>
                <a:ea typeface="Open Sans" panose="020B0604020202020204" charset="0"/>
                <a:cs typeface="Open Sans" panose="020B0604020202020204" charset="0"/>
              </a:rPr>
              <a:t>Factory and nature</a:t>
            </a:r>
            <a:r>
              <a:rPr lang="en-US" sz="1100" dirty="0">
                <a:solidFill>
                  <a:schemeClr val="accent1"/>
                </a:solidFill>
                <a:latin typeface="Open Sans" panose="020B0604020202020204" charset="0"/>
                <a:ea typeface="Open Sans" panose="020B0604020202020204" charset="0"/>
                <a:cs typeface="Open Sans" panose="020B0604020202020204" charset="0"/>
              </a:rPr>
              <a:t>: </a:t>
            </a:r>
            <a:r>
              <a:rPr lang="en-US" sz="1100" dirty="0">
                <a:latin typeface="Open Sans" panose="020B0604020202020204" charset="0"/>
                <a:ea typeface="Open Sans" panose="020B0604020202020204" charset="0"/>
                <a:cs typeface="Open Sans" panose="020B0604020202020204" charset="0"/>
              </a:rPr>
              <a:t>improvements in resource efficiency and sustainability of manufacturing systems, </a:t>
            </a:r>
          </a:p>
          <a:p>
            <a:pPr marL="139700" indent="0">
              <a:buNone/>
            </a:pPr>
            <a:r>
              <a:rPr lang="en-US" sz="1100" dirty="0">
                <a:solidFill>
                  <a:schemeClr val="accent1"/>
                </a:solidFill>
                <a:latin typeface="Open Sans" panose="020B0604020202020204" charset="0"/>
                <a:ea typeface="Open Sans" panose="020B0604020202020204" charset="0"/>
                <a:cs typeface="Open Sans" panose="020B0604020202020204" charset="0"/>
              </a:rPr>
              <a:t>(ii) </a:t>
            </a:r>
            <a:r>
              <a:rPr lang="en-US" sz="1100" i="1" dirty="0">
                <a:solidFill>
                  <a:schemeClr val="accent1"/>
                </a:solidFill>
                <a:latin typeface="Open Sans" panose="020B0604020202020204" charset="0"/>
                <a:ea typeface="Open Sans" panose="020B0604020202020204" charset="0"/>
                <a:cs typeface="Open Sans" panose="020B0604020202020204" charset="0"/>
              </a:rPr>
              <a:t>Factory and local communities</a:t>
            </a:r>
            <a:r>
              <a:rPr lang="en-US" sz="1100" dirty="0">
                <a:solidFill>
                  <a:schemeClr val="accent1"/>
                </a:solidFill>
                <a:latin typeface="Open Sans" panose="020B0604020202020204" charset="0"/>
                <a:ea typeface="Open Sans" panose="020B0604020202020204" charset="0"/>
                <a:cs typeface="Open Sans" panose="020B0604020202020204" charset="0"/>
              </a:rPr>
              <a:t>: </a:t>
            </a:r>
            <a:r>
              <a:rPr lang="en-US" sz="1100" dirty="0">
                <a:latin typeface="Open Sans" panose="020B0604020202020204" charset="0"/>
                <a:ea typeface="Open Sans" panose="020B0604020202020204" charset="0"/>
                <a:cs typeface="Open Sans" panose="020B0604020202020204" charset="0"/>
              </a:rPr>
              <a:t>increased geographical proximity and acceptance, integration of customers in design and manufacturing processes,</a:t>
            </a:r>
          </a:p>
          <a:p>
            <a:pPr marL="139700" indent="0">
              <a:buNone/>
            </a:pPr>
            <a:r>
              <a:rPr lang="en-US" sz="1100" dirty="0" smtClean="0">
                <a:solidFill>
                  <a:schemeClr val="accent1"/>
                </a:solidFill>
                <a:latin typeface="Open Sans" panose="020B0604020202020204" charset="0"/>
                <a:ea typeface="Open Sans" panose="020B0604020202020204" charset="0"/>
                <a:cs typeface="Open Sans" panose="020B0604020202020204" charset="0"/>
              </a:rPr>
              <a:t>(</a:t>
            </a:r>
            <a:r>
              <a:rPr lang="en-US" sz="1100" dirty="0">
                <a:solidFill>
                  <a:schemeClr val="accent1"/>
                </a:solidFill>
                <a:latin typeface="Open Sans" panose="020B0604020202020204" charset="0"/>
                <a:ea typeface="Open Sans" panose="020B0604020202020204" charset="0"/>
                <a:cs typeface="Open Sans" panose="020B0604020202020204" charset="0"/>
              </a:rPr>
              <a:t>iii)</a:t>
            </a:r>
            <a:r>
              <a:rPr lang="en-US" sz="1100" i="1" dirty="0">
                <a:solidFill>
                  <a:schemeClr val="accent1"/>
                </a:solidFill>
                <a:latin typeface="Open Sans" panose="020B0604020202020204" charset="0"/>
                <a:ea typeface="Open Sans" panose="020B0604020202020204" charset="0"/>
                <a:cs typeface="Open Sans" panose="020B0604020202020204" charset="0"/>
              </a:rPr>
              <a:t>Factory and value chains</a:t>
            </a:r>
            <a:r>
              <a:rPr lang="en-US" sz="1100" dirty="0">
                <a:solidFill>
                  <a:schemeClr val="accent1"/>
                </a:solidFill>
                <a:latin typeface="Open Sans" panose="020B0604020202020204" charset="0"/>
                <a:ea typeface="Open Sans" panose="020B0604020202020204" charset="0"/>
                <a:cs typeface="Open Sans" panose="020B0604020202020204" charset="0"/>
              </a:rPr>
              <a:t>: </a:t>
            </a:r>
            <a:r>
              <a:rPr lang="en-US" sz="1100" dirty="0">
                <a:latin typeface="Open Sans" panose="020B0604020202020204" charset="0"/>
                <a:ea typeface="Open Sans" panose="020B0604020202020204" charset="0"/>
                <a:cs typeface="Open Sans" panose="020B0604020202020204" charset="0"/>
              </a:rPr>
              <a:t>distributed and responsive manufacturing through collaborative processes, enabling mass customization of products and services and </a:t>
            </a:r>
          </a:p>
          <a:p>
            <a:pPr marL="139700" indent="0">
              <a:buNone/>
            </a:pPr>
            <a:r>
              <a:rPr lang="en-US" sz="1100" dirty="0">
                <a:solidFill>
                  <a:schemeClr val="accent1"/>
                </a:solidFill>
                <a:latin typeface="Open Sans" panose="020B0604020202020204" charset="0"/>
                <a:ea typeface="Open Sans" panose="020B0604020202020204" charset="0"/>
                <a:cs typeface="Open Sans" panose="020B0604020202020204" charset="0"/>
              </a:rPr>
              <a:t>(iv) </a:t>
            </a:r>
            <a:r>
              <a:rPr lang="en-US" sz="1100" i="1" dirty="0">
                <a:solidFill>
                  <a:schemeClr val="accent1"/>
                </a:solidFill>
                <a:latin typeface="Open Sans" panose="020B0604020202020204" charset="0"/>
                <a:ea typeface="Open Sans" panose="020B0604020202020204" charset="0"/>
                <a:cs typeface="Open Sans" panose="020B0604020202020204" charset="0"/>
              </a:rPr>
              <a:t>Factory and humans</a:t>
            </a:r>
            <a:r>
              <a:rPr lang="en-US" sz="1100" dirty="0">
                <a:solidFill>
                  <a:schemeClr val="accent1"/>
                </a:solidFill>
                <a:latin typeface="Open Sans" panose="020B0604020202020204" charset="0"/>
                <a:ea typeface="Open Sans" panose="020B0604020202020204" charset="0"/>
                <a:cs typeface="Open Sans" panose="020B0604020202020204" charset="0"/>
              </a:rPr>
              <a:t>: </a:t>
            </a:r>
            <a:r>
              <a:rPr lang="en-US" sz="1100" dirty="0">
                <a:latin typeface="Open Sans" panose="020B0604020202020204" charset="0"/>
                <a:ea typeface="Open Sans" panose="020B0604020202020204" charset="0"/>
                <a:cs typeface="Open Sans" panose="020B0604020202020204" charset="0"/>
              </a:rPr>
              <a:t>human-oriented interfaces and improved work conditions.</a:t>
            </a:r>
          </a:p>
          <a:p>
            <a:pPr marL="0" lvl="0" indent="0" rtl="0">
              <a:spcBef>
                <a:spcPts val="600"/>
              </a:spcBef>
              <a:spcAft>
                <a:spcPts val="0"/>
              </a:spcAft>
              <a:buNone/>
            </a:pPr>
            <a:endParaRPr sz="1100" dirty="0"/>
          </a:p>
        </p:txBody>
      </p:sp>
      <p:sp>
        <p:nvSpPr>
          <p:cNvPr id="119" name="Shape 119"/>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294667"/>
                </a:solidFill>
              </a:rPr>
              <a:t>3</a:t>
            </a:fld>
            <a:endParaRPr>
              <a:solidFill>
                <a:srgbClr val="294667"/>
              </a:solidFill>
            </a:endParaRPr>
          </a:p>
        </p:txBody>
      </p:sp>
      <p:sp>
        <p:nvSpPr>
          <p:cNvPr id="120" name="Shape 120"/>
          <p:cNvSpPr txBox="1">
            <a:spLocks noGrp="1"/>
          </p:cNvSpPr>
          <p:nvPr>
            <p:ph type="body" idx="1"/>
          </p:nvPr>
        </p:nvSpPr>
        <p:spPr>
          <a:xfrm>
            <a:off x="434325" y="1891950"/>
            <a:ext cx="1772847" cy="2839760"/>
          </a:xfrm>
          <a:prstGeom prst="rect">
            <a:avLst/>
          </a:prstGeom>
        </p:spPr>
        <p:txBody>
          <a:bodyPr spcFirstLastPara="1" wrap="square" lIns="91425" tIns="91425" rIns="91425" bIns="91425" anchor="t" anchorCtr="0">
            <a:noAutofit/>
          </a:bodyPr>
          <a:lstStyle/>
          <a:p>
            <a:pPr marL="139700" indent="0">
              <a:buNone/>
            </a:pPr>
            <a:r>
              <a:rPr lang="en-US" sz="1100" dirty="0">
                <a:solidFill>
                  <a:schemeClr val="bg1"/>
                </a:solidFill>
                <a:latin typeface="Open Sans" panose="020B0604020202020204" charset="0"/>
                <a:ea typeface="Open Sans" panose="020B0604020202020204" charset="0"/>
                <a:cs typeface="Open Sans" panose="020B0604020202020204" charset="0"/>
              </a:rPr>
              <a:t>Interoperability</a:t>
            </a:r>
          </a:p>
          <a:p>
            <a:pPr marL="139700" indent="0">
              <a:buNone/>
            </a:pPr>
            <a:r>
              <a:rPr lang="en-US" sz="1100" dirty="0">
                <a:solidFill>
                  <a:schemeClr val="bg1"/>
                </a:solidFill>
                <a:latin typeface="Open Sans" panose="020B0604020202020204" charset="0"/>
                <a:ea typeface="Open Sans" panose="020B0604020202020204" charset="0"/>
                <a:cs typeface="Open Sans" panose="020B0604020202020204" charset="0"/>
              </a:rPr>
              <a:t>Virtualization</a:t>
            </a:r>
          </a:p>
          <a:p>
            <a:pPr marL="139700" indent="0">
              <a:buNone/>
            </a:pPr>
            <a:r>
              <a:rPr lang="en-US" sz="1100" dirty="0">
                <a:solidFill>
                  <a:schemeClr val="bg1"/>
                </a:solidFill>
                <a:latin typeface="Open Sans" panose="020B0604020202020204" charset="0"/>
                <a:ea typeface="Open Sans" panose="020B0604020202020204" charset="0"/>
                <a:cs typeface="Open Sans" panose="020B0604020202020204" charset="0"/>
              </a:rPr>
              <a:t>Decentralization</a:t>
            </a:r>
          </a:p>
          <a:p>
            <a:pPr marL="139700" indent="0">
              <a:buNone/>
            </a:pPr>
            <a:r>
              <a:rPr lang="en-US" sz="1100" dirty="0">
                <a:solidFill>
                  <a:schemeClr val="bg1"/>
                </a:solidFill>
                <a:latin typeface="Open Sans" panose="020B0604020202020204" charset="0"/>
                <a:ea typeface="Open Sans" panose="020B0604020202020204" charset="0"/>
                <a:cs typeface="Open Sans" panose="020B0604020202020204" charset="0"/>
              </a:rPr>
              <a:t>Real-Time Capability</a:t>
            </a:r>
          </a:p>
          <a:p>
            <a:pPr marL="139700" indent="0">
              <a:buNone/>
            </a:pPr>
            <a:r>
              <a:rPr lang="en-US" sz="1100" dirty="0">
                <a:solidFill>
                  <a:schemeClr val="bg1"/>
                </a:solidFill>
                <a:latin typeface="Open Sans" panose="020B0604020202020204" charset="0"/>
                <a:ea typeface="Open Sans" panose="020B0604020202020204" charset="0"/>
                <a:cs typeface="Open Sans" panose="020B0604020202020204" charset="0"/>
              </a:rPr>
              <a:t>Service Orientation</a:t>
            </a:r>
          </a:p>
          <a:p>
            <a:pPr marL="139700" indent="0">
              <a:buNone/>
            </a:pPr>
            <a:r>
              <a:rPr lang="en-US" sz="1100" dirty="0">
                <a:solidFill>
                  <a:schemeClr val="bg1"/>
                </a:solidFill>
                <a:latin typeface="Open Sans" panose="020B0604020202020204" charset="0"/>
                <a:ea typeface="Open Sans" panose="020B0604020202020204" charset="0"/>
                <a:cs typeface="Open Sans" panose="020B0604020202020204" charset="0"/>
              </a:rPr>
              <a:t>Modularity</a:t>
            </a:r>
          </a:p>
          <a:p>
            <a:pPr marL="139700" indent="0">
              <a:buNone/>
            </a:pPr>
            <a:r>
              <a:rPr lang="en-US" sz="1100" dirty="0">
                <a:solidFill>
                  <a:schemeClr val="bg1"/>
                </a:solidFill>
                <a:latin typeface="Open Sans" panose="020B0604020202020204" charset="0"/>
                <a:ea typeface="Open Sans" panose="020B0604020202020204" charset="0"/>
                <a:cs typeface="Open Sans" panose="020B0604020202020204" charset="0"/>
              </a:rPr>
              <a:t>Convergence</a:t>
            </a:r>
          </a:p>
          <a:p>
            <a:pPr marL="139700" indent="0">
              <a:buNone/>
            </a:pPr>
            <a:r>
              <a:rPr lang="en-US" sz="1100" dirty="0">
                <a:solidFill>
                  <a:schemeClr val="bg1"/>
                </a:solidFill>
                <a:latin typeface="Open Sans" panose="020B0604020202020204" charset="0"/>
                <a:ea typeface="Open Sans" panose="020B0604020202020204" charset="0"/>
                <a:cs typeface="Open Sans" panose="020B0604020202020204" charset="0"/>
              </a:rPr>
              <a:t>Cost reduction and efficiency</a:t>
            </a:r>
          </a:p>
          <a:p>
            <a:pPr marL="0" lvl="0" indent="0">
              <a:spcBef>
                <a:spcPts val="600"/>
              </a:spcBef>
              <a:spcAft>
                <a:spcPts val="0"/>
              </a:spcAft>
              <a:buNone/>
            </a:pPr>
            <a:endParaRPr sz="11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675" y="4189662"/>
            <a:ext cx="2044869" cy="58408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3632922" y="1614875"/>
            <a:ext cx="2532900" cy="3158700"/>
          </a:xfrm>
          <a:prstGeom prst="rect">
            <a:avLst/>
          </a:prstGeom>
        </p:spPr>
        <p:txBody>
          <a:bodyPr spcFirstLastPara="1" wrap="square" lIns="91425" tIns="91425" rIns="91425" bIns="91425" anchor="t" anchorCtr="0">
            <a:noAutofit/>
          </a:bodyPr>
          <a:lstStyle/>
          <a:p>
            <a:r>
              <a:rPr lang="en-US" dirty="0">
                <a:solidFill>
                  <a:schemeClr val="tx1"/>
                </a:solidFill>
                <a:latin typeface="Open Sans" panose="020B0604020202020204" charset="0"/>
                <a:ea typeface="Open Sans" panose="020B0604020202020204" charset="0"/>
                <a:cs typeface="Open Sans" panose="020B0604020202020204" charset="0"/>
              </a:rPr>
              <a:t>Convergence</a:t>
            </a:r>
          </a:p>
          <a:p>
            <a:r>
              <a:rPr lang="en-US" dirty="0">
                <a:solidFill>
                  <a:schemeClr val="tx1"/>
                </a:solidFill>
                <a:latin typeface="Open Sans" panose="020B0604020202020204" charset="0"/>
                <a:ea typeface="Open Sans" panose="020B0604020202020204" charset="0"/>
                <a:cs typeface="Open Sans" panose="020B0604020202020204" charset="0"/>
              </a:rPr>
              <a:t>Mass Customization</a:t>
            </a:r>
          </a:p>
          <a:p>
            <a:r>
              <a:rPr lang="en-US" dirty="0">
                <a:solidFill>
                  <a:schemeClr val="tx1"/>
                </a:solidFill>
                <a:latin typeface="Open Sans" panose="020B0604020202020204" charset="0"/>
                <a:ea typeface="Open Sans" panose="020B0604020202020204" charset="0"/>
                <a:cs typeface="Open Sans" panose="020B0604020202020204" charset="0"/>
              </a:rPr>
              <a:t>Cyber Physical Systems</a:t>
            </a:r>
          </a:p>
          <a:p>
            <a:r>
              <a:rPr lang="en-US" dirty="0">
                <a:solidFill>
                  <a:schemeClr val="tx1"/>
                </a:solidFill>
                <a:latin typeface="Open Sans" panose="020B0604020202020204" charset="0"/>
                <a:ea typeface="Open Sans" panose="020B0604020202020204" charset="0"/>
                <a:cs typeface="Open Sans" panose="020B0604020202020204" charset="0"/>
              </a:rPr>
              <a:t>Internet of Things</a:t>
            </a:r>
          </a:p>
          <a:p>
            <a:r>
              <a:rPr lang="en-US" dirty="0">
                <a:solidFill>
                  <a:schemeClr val="tx1"/>
                </a:solidFill>
                <a:latin typeface="Open Sans" panose="020B0604020202020204" charset="0"/>
                <a:ea typeface="Open Sans" panose="020B0604020202020204" charset="0"/>
                <a:cs typeface="Open Sans" panose="020B0604020202020204" charset="0"/>
              </a:rPr>
              <a:t>Industrial Internet of Things</a:t>
            </a:r>
          </a:p>
          <a:p>
            <a:r>
              <a:rPr lang="en-US" dirty="0">
                <a:solidFill>
                  <a:schemeClr val="tx1"/>
                </a:solidFill>
                <a:latin typeface="Open Sans" panose="020B0604020202020204" charset="0"/>
                <a:ea typeface="Open Sans" panose="020B0604020202020204" charset="0"/>
                <a:cs typeface="Open Sans" panose="020B0604020202020204" charset="0"/>
              </a:rPr>
              <a:t>Internet of Services</a:t>
            </a:r>
          </a:p>
        </p:txBody>
      </p:sp>
      <p:sp>
        <p:nvSpPr>
          <p:cNvPr id="178" name="Shape 178"/>
          <p:cNvSpPr txBox="1">
            <a:spLocks noGrp="1"/>
          </p:cNvSpPr>
          <p:nvPr>
            <p:ph type="title"/>
          </p:nvPr>
        </p:nvSpPr>
        <p:spPr>
          <a:xfrm>
            <a:off x="3468200" y="796375"/>
            <a:ext cx="5218800" cy="669300"/>
          </a:xfrm>
          <a:prstGeom prst="rect">
            <a:avLst/>
          </a:prstGeom>
        </p:spPr>
        <p:txBody>
          <a:bodyPr spcFirstLastPara="1" wrap="square" lIns="91425" tIns="91425" rIns="91425" bIns="91425" anchor="b" anchorCtr="0">
            <a:noAutofit/>
          </a:bodyPr>
          <a:lstStyle/>
          <a:p>
            <a:pPr lvl="0"/>
            <a:r>
              <a:rPr lang="en-US" dirty="0">
                <a:solidFill>
                  <a:schemeClr val="accent1">
                    <a:lumMod val="75000"/>
                  </a:schemeClr>
                </a:solidFill>
                <a:latin typeface="Merriweather" panose="020B0604020202020204" charset="0"/>
              </a:rPr>
              <a:t>Main concepts related to Industry </a:t>
            </a:r>
            <a:r>
              <a:rPr lang="en-US" dirty="0" smtClean="0">
                <a:solidFill>
                  <a:schemeClr val="accent1">
                    <a:lumMod val="75000"/>
                  </a:schemeClr>
                </a:solidFill>
                <a:latin typeface="Merriweather" panose="020B0604020202020204" charset="0"/>
              </a:rPr>
              <a:t>4.0</a:t>
            </a:r>
            <a:br>
              <a:rPr lang="en-US" dirty="0" smtClean="0">
                <a:solidFill>
                  <a:schemeClr val="accent1">
                    <a:lumMod val="75000"/>
                  </a:schemeClr>
                </a:solidFill>
                <a:latin typeface="Merriweather" panose="020B0604020202020204" charset="0"/>
              </a:rPr>
            </a:br>
            <a:r>
              <a:rPr lang="en-US" dirty="0" smtClean="0">
                <a:solidFill>
                  <a:schemeClr val="accent1">
                    <a:lumMod val="75000"/>
                  </a:schemeClr>
                </a:solidFill>
                <a:latin typeface="Merriweather" panose="020B0604020202020204" charset="0"/>
              </a:rPr>
              <a:t>covered </a:t>
            </a:r>
            <a:r>
              <a:rPr lang="en-US" dirty="0">
                <a:solidFill>
                  <a:schemeClr val="accent1">
                    <a:lumMod val="75000"/>
                  </a:schemeClr>
                </a:solidFill>
                <a:latin typeface="Merriweather" panose="020B0604020202020204" charset="0"/>
              </a:rPr>
              <a:t>by the background paper</a:t>
            </a:r>
            <a:endParaRPr dirty="0">
              <a:latin typeface="Merriweather" panose="020B0604020202020204" charset="0"/>
            </a:endParaRPr>
          </a:p>
        </p:txBody>
      </p:sp>
      <p:sp>
        <p:nvSpPr>
          <p:cNvPr id="179" name="Shape 179"/>
          <p:cNvSpPr txBox="1">
            <a:spLocks noGrp="1"/>
          </p:cNvSpPr>
          <p:nvPr>
            <p:ph type="body" idx="2"/>
          </p:nvPr>
        </p:nvSpPr>
        <p:spPr>
          <a:xfrm>
            <a:off x="6153578" y="1614875"/>
            <a:ext cx="2532900" cy="3158700"/>
          </a:xfrm>
          <a:prstGeom prst="rect">
            <a:avLst/>
          </a:prstGeom>
        </p:spPr>
        <p:txBody>
          <a:bodyPr spcFirstLastPara="1" wrap="square" lIns="91425" tIns="91425" rIns="91425" bIns="91425" anchor="t" anchorCtr="0">
            <a:noAutofit/>
          </a:bodyPr>
          <a:lstStyle/>
          <a:p>
            <a:r>
              <a:rPr lang="en-US" dirty="0">
                <a:solidFill>
                  <a:schemeClr val="tx1"/>
                </a:solidFill>
                <a:latin typeface="Open Sans" panose="020B0604020202020204" charset="0"/>
                <a:ea typeface="Open Sans" panose="020B0604020202020204" charset="0"/>
                <a:cs typeface="Open Sans" panose="020B0604020202020204" charset="0"/>
              </a:rPr>
              <a:t>Internet of Energy</a:t>
            </a:r>
          </a:p>
          <a:p>
            <a:r>
              <a:rPr lang="en-US" dirty="0">
                <a:solidFill>
                  <a:schemeClr val="tx1"/>
                </a:solidFill>
                <a:latin typeface="Open Sans" panose="020B0604020202020204" charset="0"/>
                <a:ea typeface="Open Sans" panose="020B0604020202020204" charset="0"/>
                <a:cs typeface="Open Sans" panose="020B0604020202020204" charset="0"/>
              </a:rPr>
              <a:t>Big Data, Data Mining and Data Analytics </a:t>
            </a:r>
          </a:p>
          <a:p>
            <a:r>
              <a:rPr lang="en-US" dirty="0">
                <a:solidFill>
                  <a:schemeClr val="tx1"/>
                </a:solidFill>
                <a:latin typeface="Open Sans" panose="020B0604020202020204" charset="0"/>
                <a:ea typeface="Open Sans" panose="020B0604020202020204" charset="0"/>
                <a:cs typeface="Open Sans" panose="020B0604020202020204" charset="0"/>
              </a:rPr>
              <a:t>Artificial Intelligence</a:t>
            </a:r>
          </a:p>
          <a:p>
            <a:r>
              <a:rPr lang="en-US" dirty="0">
                <a:solidFill>
                  <a:schemeClr val="tx1"/>
                </a:solidFill>
                <a:latin typeface="Open Sans" panose="020B0604020202020204" charset="0"/>
                <a:ea typeface="Open Sans" panose="020B0604020202020204" charset="0"/>
                <a:cs typeface="Open Sans" panose="020B0604020202020204" charset="0"/>
              </a:rPr>
              <a:t>Augmented Reality</a:t>
            </a:r>
          </a:p>
          <a:p>
            <a:r>
              <a:rPr lang="en-US" dirty="0">
                <a:solidFill>
                  <a:schemeClr val="tx1"/>
                </a:solidFill>
                <a:latin typeface="Open Sans" panose="020B0604020202020204" charset="0"/>
                <a:ea typeface="Open Sans" panose="020B0604020202020204" charset="0"/>
                <a:cs typeface="Open Sans" panose="020B0604020202020204" charset="0"/>
              </a:rPr>
              <a:t>Industrial 3D printing (Additive manufacturing)</a:t>
            </a:r>
          </a:p>
          <a:p>
            <a:r>
              <a:rPr lang="en-US" dirty="0" err="1">
                <a:solidFill>
                  <a:schemeClr val="tx1"/>
                </a:solidFill>
                <a:latin typeface="Open Sans" panose="020B0604020202020204" charset="0"/>
                <a:ea typeface="Open Sans" panose="020B0604020202020204" charset="0"/>
                <a:cs typeface="Open Sans" panose="020B0604020202020204" charset="0"/>
              </a:rPr>
              <a:t>Blockchain</a:t>
            </a:r>
            <a:endParaRPr lang="en-US" dirty="0">
              <a:solidFill>
                <a:schemeClr val="tx1"/>
              </a:solidFill>
              <a:latin typeface="Open Sans" panose="020B0604020202020204" charset="0"/>
              <a:ea typeface="Open Sans" panose="020B0604020202020204" charset="0"/>
              <a:cs typeface="Open Sans" panose="020B0604020202020204" charset="0"/>
            </a:endParaRPr>
          </a:p>
        </p:txBody>
      </p:sp>
      <p:sp>
        <p:nvSpPr>
          <p:cNvPr id="180" name="Shape 180"/>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4</a:t>
            </a:r>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575" y="4370383"/>
            <a:ext cx="1933903" cy="55239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950" y="3065678"/>
            <a:ext cx="3878317" cy="20778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319" y="241285"/>
            <a:ext cx="8671944" cy="4646026"/>
          </a:xfrm>
          <a:prstGeom prst="rect">
            <a:avLst/>
          </a:prstGeom>
        </p:spPr>
      </p:pic>
      <p:sp>
        <p:nvSpPr>
          <p:cNvPr id="127" name="Shape 127"/>
          <p:cNvSpPr txBox="1">
            <a:spLocks noGrp="1"/>
          </p:cNvSpPr>
          <p:nvPr>
            <p:ph type="sldNum" idx="12"/>
          </p:nvPr>
        </p:nvSpPr>
        <p:spPr>
          <a:xfrm>
            <a:off x="4135409" y="-16555"/>
            <a:ext cx="536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a:t>
            </a:fld>
            <a:endParaRPr dirty="0"/>
          </a:p>
        </p:txBody>
      </p:sp>
      <p:sp>
        <p:nvSpPr>
          <p:cNvPr id="6" name="Rectangle 5"/>
          <p:cNvSpPr/>
          <p:nvPr/>
        </p:nvSpPr>
        <p:spPr>
          <a:xfrm>
            <a:off x="4295612" y="0"/>
            <a:ext cx="541358" cy="52014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smtClean="0">
                <a:ln w="0"/>
                <a:solidFill>
                  <a:schemeClr val="accent1"/>
                </a:solidFill>
                <a:effectLst>
                  <a:outerShdw blurRad="38100" dist="25400" dir="5400000" algn="ctr" rotWithShape="0">
                    <a:srgbClr val="6E747A">
                      <a:alpha val="43000"/>
                    </a:srgbClr>
                  </a:outerShdw>
                </a:effectLst>
              </a:rPr>
              <a:t>3</a:t>
            </a:r>
            <a:endParaRPr lang="en-US" sz="1600" dirty="0">
              <a:ln w="0"/>
              <a:solidFill>
                <a:schemeClr val="accent1"/>
              </a:solidFill>
              <a:effectLst>
                <a:outerShdw blurRad="38100" dist="25400" dir="5400000" algn="ctr" rotWithShape="0">
                  <a:srgbClr val="6E747A">
                    <a:alpha val="43000"/>
                  </a:srgbClr>
                </a:outerShdw>
              </a:effectLst>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903" y="372443"/>
            <a:ext cx="1975945" cy="56440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50" y="249880"/>
            <a:ext cx="8682601" cy="465173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2950" y="4901614"/>
            <a:ext cx="3878317" cy="241885"/>
          </a:xfrm>
          <a:prstGeom prst="rect">
            <a:avLst/>
          </a:prstGeom>
        </p:spPr>
      </p:pic>
      <p:sp>
        <p:nvSpPr>
          <p:cNvPr id="127" name="Shape 127"/>
          <p:cNvSpPr txBox="1">
            <a:spLocks noGrp="1"/>
          </p:cNvSpPr>
          <p:nvPr>
            <p:ph type="sldNum" idx="12"/>
          </p:nvPr>
        </p:nvSpPr>
        <p:spPr>
          <a:xfrm>
            <a:off x="4135409" y="-16555"/>
            <a:ext cx="536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6</a:t>
            </a:fld>
            <a:endParaRPr dirty="0"/>
          </a:p>
        </p:txBody>
      </p:sp>
      <p:sp>
        <p:nvSpPr>
          <p:cNvPr id="6" name="Rectangle 5"/>
          <p:cNvSpPr/>
          <p:nvPr/>
        </p:nvSpPr>
        <p:spPr>
          <a:xfrm>
            <a:off x="4295612" y="-16556"/>
            <a:ext cx="287021" cy="34646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smtClean="0">
                <a:ln w="0"/>
                <a:solidFill>
                  <a:schemeClr val="accent1"/>
                </a:solidFill>
                <a:effectLst>
                  <a:outerShdw blurRad="38100" dist="25400" dir="5400000" algn="ctr" rotWithShape="0">
                    <a:srgbClr val="6E747A">
                      <a:alpha val="43000"/>
                    </a:srgbClr>
                  </a:outerShdw>
                </a:effectLst>
              </a:rPr>
              <a:t>5</a:t>
            </a:r>
            <a:endParaRPr lang="en-US" sz="1600" dirty="0">
              <a:ln w="0"/>
              <a:solidFill>
                <a:schemeClr val="accent1"/>
              </a:solidFill>
              <a:effectLst>
                <a:outerShdw blurRad="38100" dist="25400" dir="5400000" algn="ctr" rotWithShape="0">
                  <a:srgbClr val="6E747A">
                    <a:alpha val="43000"/>
                  </a:srgbClr>
                </a:outerShdw>
              </a:effectLst>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150" y="4869715"/>
            <a:ext cx="1154715" cy="329828"/>
          </a:xfrm>
          <a:prstGeom prst="rect">
            <a:avLst/>
          </a:prstGeom>
        </p:spPr>
      </p:pic>
    </p:spTree>
    <p:extLst>
      <p:ext uri="{BB962C8B-B14F-4D97-AF65-F5344CB8AC3E}">
        <p14:creationId xmlns:p14="http://schemas.microsoft.com/office/powerpoint/2010/main" val="19939664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Shape 131"/>
        <p:cNvGrpSpPr/>
        <p:nvPr/>
      </p:nvGrpSpPr>
      <p:grpSpPr>
        <a:xfrm>
          <a:off x="0" y="0"/>
          <a:ext cx="0" cy="0"/>
          <a:chOff x="0" y="0"/>
          <a:chExt cx="0" cy="0"/>
        </a:xfrm>
      </p:grpSpPr>
      <p:sp>
        <p:nvSpPr>
          <p:cNvPr id="132" name="Shape 132"/>
          <p:cNvSpPr txBox="1">
            <a:spLocks noGrp="1"/>
          </p:cNvSpPr>
          <p:nvPr>
            <p:ph type="ctrTitle"/>
          </p:nvPr>
        </p:nvSpPr>
        <p:spPr>
          <a:xfrm>
            <a:off x="5020500" y="2251075"/>
            <a:ext cx="3675000" cy="1159800"/>
          </a:xfrm>
          <a:prstGeom prst="rect">
            <a:avLst/>
          </a:prstGeom>
        </p:spPr>
        <p:txBody>
          <a:bodyPr spcFirstLastPara="1" wrap="square" lIns="91425" tIns="91425" rIns="91425" bIns="91425" anchor="b" anchorCtr="0">
            <a:noAutofit/>
          </a:bodyPr>
          <a:lstStyle/>
          <a:p>
            <a:pPr lvl="0"/>
            <a:r>
              <a:rPr lang="en-US" sz="3200" dirty="0">
                <a:solidFill>
                  <a:schemeClr val="accent1">
                    <a:lumMod val="75000"/>
                  </a:schemeClr>
                </a:solidFill>
                <a:latin typeface="Merriweather" panose="020B0604020202020204" charset="0"/>
              </a:rPr>
              <a:t>Industry 4.0 opportunities</a:t>
            </a:r>
            <a:endParaRPr dirty="0">
              <a:latin typeface="Merriweather" panose="020B0604020202020204" charset="0"/>
            </a:endParaRPr>
          </a:p>
        </p:txBody>
      </p:sp>
      <p:sp>
        <p:nvSpPr>
          <p:cNvPr id="134" name="Shape 134"/>
          <p:cNvSpPr txBox="1">
            <a:spLocks noGrp="1"/>
          </p:cNvSpPr>
          <p:nvPr>
            <p:ph type="sldNum" idx="12"/>
          </p:nvPr>
        </p:nvSpPr>
        <p:spPr>
          <a:xfrm>
            <a:off x="0" y="0"/>
            <a:ext cx="536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7</a:t>
            </a:fld>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500" y="3594354"/>
            <a:ext cx="2232837" cy="63777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6" name="Shape 186"/>
          <p:cNvSpPr txBox="1">
            <a:spLocks noGrp="1"/>
          </p:cNvSpPr>
          <p:nvPr>
            <p:ph type="body" idx="1"/>
          </p:nvPr>
        </p:nvSpPr>
        <p:spPr>
          <a:xfrm>
            <a:off x="-138223" y="1585101"/>
            <a:ext cx="4264391" cy="3093225"/>
          </a:xfrm>
          <a:prstGeom prst="rect">
            <a:avLst/>
          </a:prstGeom>
        </p:spPr>
        <p:txBody>
          <a:bodyPr spcFirstLastPara="1" wrap="square" lIns="91425" tIns="91425" rIns="91425" bIns="91425" anchor="t" anchorCtr="0">
            <a:noAutofit/>
          </a:bodyPr>
          <a:lstStyle/>
          <a:p>
            <a:pPr lvl="1"/>
            <a:r>
              <a:rPr lang="en-US" sz="1300" dirty="0">
                <a:solidFill>
                  <a:schemeClr val="bg1"/>
                </a:solidFill>
                <a:latin typeface="Open Sans" panose="020B0604020202020204" charset="0"/>
                <a:ea typeface="Open Sans" panose="020B0604020202020204" charset="0"/>
                <a:cs typeface="Open Sans" panose="020B0604020202020204" charset="0"/>
              </a:rPr>
              <a:t>Production of advanced manufactured goods (e.g. wearable tech, autonomous vehicles, biochips and biosensors, and new materials) is most likely to co-locate with R&amp;D facilities in high-income economies. </a:t>
            </a:r>
            <a:endParaRPr lang="en-US" sz="1300" dirty="0" smtClean="0">
              <a:solidFill>
                <a:schemeClr val="bg1"/>
              </a:solidFill>
              <a:latin typeface="Open Sans" panose="020B0604020202020204" charset="0"/>
              <a:ea typeface="Open Sans" panose="020B0604020202020204" charset="0"/>
              <a:cs typeface="Open Sans" panose="020B0604020202020204" charset="0"/>
            </a:endParaRPr>
          </a:p>
          <a:p>
            <a:pPr lvl="1"/>
            <a:endParaRPr lang="en-US" sz="1300" dirty="0" smtClean="0">
              <a:solidFill>
                <a:schemeClr val="bg1"/>
              </a:solidFill>
              <a:latin typeface="Open Sans" panose="020B0604020202020204" charset="0"/>
              <a:ea typeface="Open Sans" panose="020B0604020202020204" charset="0"/>
              <a:cs typeface="Open Sans" panose="020B0604020202020204" charset="0"/>
            </a:endParaRPr>
          </a:p>
          <a:p>
            <a:pPr lvl="1"/>
            <a:r>
              <a:rPr lang="en-US" sz="1300" dirty="0" smtClean="0">
                <a:solidFill>
                  <a:schemeClr val="bg1"/>
                </a:solidFill>
                <a:latin typeface="Open Sans" panose="020B0604020202020204" charset="0"/>
                <a:ea typeface="Open Sans" panose="020B0604020202020204" charset="0"/>
                <a:cs typeface="Open Sans" panose="020B0604020202020204" charset="0"/>
              </a:rPr>
              <a:t>While </a:t>
            </a:r>
            <a:r>
              <a:rPr lang="en-US" sz="1300" dirty="0">
                <a:solidFill>
                  <a:schemeClr val="bg1"/>
                </a:solidFill>
                <a:latin typeface="Open Sans" panose="020B0604020202020204" charset="0"/>
                <a:ea typeface="Open Sans" panose="020B0604020202020204" charset="0"/>
                <a:cs typeface="Open Sans" panose="020B0604020202020204" charset="0"/>
              </a:rPr>
              <a:t>previously FDI followed cheap labor, labor cost differentials might no longer play such an important role with Industry 4.0. </a:t>
            </a:r>
          </a:p>
        </p:txBody>
      </p:sp>
      <p:sp>
        <p:nvSpPr>
          <p:cNvPr id="187" name="Shape 187"/>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294667"/>
                </a:solidFill>
              </a:rPr>
              <a:t>8</a:t>
            </a:fld>
            <a:endParaRPr>
              <a:solidFill>
                <a:srgbClr val="294667"/>
              </a:solidFill>
            </a:endParaRPr>
          </a:p>
        </p:txBody>
      </p:sp>
      <p:sp>
        <p:nvSpPr>
          <p:cNvPr id="11" name="Shape 185"/>
          <p:cNvSpPr txBox="1">
            <a:spLocks/>
          </p:cNvSpPr>
          <p:nvPr/>
        </p:nvSpPr>
        <p:spPr>
          <a:xfrm>
            <a:off x="4749576" y="970921"/>
            <a:ext cx="4348716" cy="5316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pPr algn="ctr"/>
            <a:r>
              <a:rPr lang="en-US" sz="1600" dirty="0">
                <a:solidFill>
                  <a:srgbClr val="FFC000"/>
                </a:solidFill>
                <a:latin typeface="Merriweather" panose="020B0604020202020204" charset="0"/>
              </a:rPr>
              <a:t>Can developing countries leapfrog?</a:t>
            </a:r>
          </a:p>
        </p:txBody>
      </p:sp>
      <p:sp>
        <p:nvSpPr>
          <p:cNvPr id="12" name="Shape 185"/>
          <p:cNvSpPr txBox="1">
            <a:spLocks/>
          </p:cNvSpPr>
          <p:nvPr/>
        </p:nvSpPr>
        <p:spPr>
          <a:xfrm>
            <a:off x="465667" y="769598"/>
            <a:ext cx="3692400" cy="76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r>
              <a:rPr lang="en-US" sz="1600" dirty="0">
                <a:solidFill>
                  <a:srgbClr val="002060"/>
                </a:solidFill>
                <a:latin typeface="Merriweather" panose="020B0604020202020204" charset="0"/>
              </a:rPr>
              <a:t>Premature deindustrialization?</a:t>
            </a:r>
          </a:p>
        </p:txBody>
      </p:sp>
      <p:sp>
        <p:nvSpPr>
          <p:cNvPr id="3" name="Rectangle 2"/>
          <p:cNvSpPr/>
          <p:nvPr/>
        </p:nvSpPr>
        <p:spPr>
          <a:xfrm>
            <a:off x="5201459" y="1801917"/>
            <a:ext cx="3444949" cy="1815882"/>
          </a:xfrm>
          <a:prstGeom prst="rect">
            <a:avLst/>
          </a:prstGeom>
        </p:spPr>
        <p:txBody>
          <a:bodyPr wrap="square">
            <a:spAutoFit/>
          </a:bodyPr>
          <a:lstStyle/>
          <a:p>
            <a:pPr algn="ctr"/>
            <a:r>
              <a:rPr lang="en-US" i="1" dirty="0">
                <a:solidFill>
                  <a:schemeClr val="bg1"/>
                </a:solidFill>
              </a:rPr>
              <a:t>A key question will be whether Industry 4.0 and the continued rollout of Industry 3.0 will weaken the industrialization prospects across a broad range of developing countries or whether they will create new potential to boost manufacturing output and exports and leverage them for growth.</a:t>
            </a:r>
          </a:p>
        </p:txBody>
      </p:sp>
      <p:sp>
        <p:nvSpPr>
          <p:cNvPr id="4" name="Rectangle 3"/>
          <p:cNvSpPr/>
          <p:nvPr/>
        </p:nvSpPr>
        <p:spPr>
          <a:xfrm>
            <a:off x="6507126" y="-553841"/>
            <a:ext cx="1105786" cy="2646878"/>
          </a:xfrm>
          <a:prstGeom prst="rect">
            <a:avLst/>
          </a:prstGeom>
        </p:spPr>
        <p:txBody>
          <a:bodyPr wrap="square">
            <a:spAutoFit/>
          </a:bodyPr>
          <a:lstStyle/>
          <a:p>
            <a:r>
              <a:rPr lang="en-GB" sz="16600" dirty="0" smtClean="0">
                <a:solidFill>
                  <a:schemeClr val="bg1"/>
                </a:solidFill>
              </a:rPr>
              <a:t>”</a:t>
            </a:r>
            <a:endParaRPr lang="en-US" sz="1660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518" y="4537458"/>
            <a:ext cx="1730829" cy="494387"/>
          </a:xfrm>
          <a:prstGeom prst="rect">
            <a:avLst/>
          </a:prstGeom>
        </p:spPr>
      </p:pic>
      <p:sp>
        <p:nvSpPr>
          <p:cNvPr id="6" name="Rectangle 5"/>
          <p:cNvSpPr/>
          <p:nvPr/>
        </p:nvSpPr>
        <p:spPr>
          <a:xfrm>
            <a:off x="748557" y="99073"/>
            <a:ext cx="3126619" cy="584775"/>
          </a:xfrm>
          <a:prstGeom prst="rect">
            <a:avLst/>
          </a:prstGeom>
        </p:spPr>
        <p:txBody>
          <a:bodyPr wrap="square">
            <a:spAutoFit/>
          </a:bodyPr>
          <a:lstStyle/>
          <a:p>
            <a:r>
              <a:rPr lang="en-US" sz="1600" dirty="0">
                <a:solidFill>
                  <a:schemeClr val="bg1"/>
                </a:solidFill>
                <a:latin typeface="Merriweather" panose="020B0604020202020204" charset="0"/>
              </a:rPr>
              <a:t>Industry 4.0 </a:t>
            </a:r>
            <a:r>
              <a:rPr lang="en-US" sz="1600" dirty="0" smtClean="0">
                <a:solidFill>
                  <a:schemeClr val="bg1"/>
                </a:solidFill>
                <a:latin typeface="Merriweather" panose="020B0604020202020204" charset="0"/>
              </a:rPr>
              <a:t>opportunities/threats</a:t>
            </a:r>
            <a:endParaRPr lang="en-US" sz="1600" dirty="0">
              <a:solidFill>
                <a:schemeClr val="bg1"/>
              </a:solidFill>
              <a:latin typeface="Merriweather" panose="020B060402020202020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2881423" y="1594885"/>
            <a:ext cx="5890437" cy="3178690"/>
          </a:xfrm>
          <a:prstGeom prst="rect">
            <a:avLst/>
          </a:prstGeom>
        </p:spPr>
        <p:txBody>
          <a:bodyPr spcFirstLastPara="1" wrap="square" lIns="91425" tIns="91425" rIns="91425" bIns="91425" anchor="t" anchorCtr="0">
            <a:noAutofit/>
          </a:bodyPr>
          <a:lstStyle/>
          <a:p>
            <a:pPr lvl="1">
              <a:buFont typeface="Arial" panose="020B0604020202020204" pitchFamily="34" charset="0"/>
              <a:buChar char="•"/>
            </a:pPr>
            <a:r>
              <a:rPr lang="en-US" sz="1600" dirty="0">
                <a:solidFill>
                  <a:schemeClr val="tx1"/>
                </a:solidFill>
                <a:latin typeface="Open Sans" panose="020B0604020202020204" charset="0"/>
                <a:ea typeface="Open Sans" panose="020B0604020202020204" charset="0"/>
                <a:cs typeface="Open Sans" panose="020B0604020202020204" charset="0"/>
              </a:rPr>
              <a:t>Online and mobile banking is reducing the need to build networks of physical bank branches. </a:t>
            </a:r>
          </a:p>
          <a:p>
            <a:pPr lvl="1">
              <a:buFont typeface="Arial" panose="020B0604020202020204" pitchFamily="34" charset="0"/>
              <a:buChar char="•"/>
            </a:pPr>
            <a:r>
              <a:rPr lang="en-US" sz="1600" dirty="0">
                <a:solidFill>
                  <a:schemeClr val="tx1"/>
                </a:solidFill>
                <a:latin typeface="Open Sans" panose="020B0604020202020204" charset="0"/>
                <a:ea typeface="Open Sans" panose="020B0604020202020204" charset="0"/>
                <a:cs typeface="Open Sans" panose="020B0604020202020204" charset="0"/>
              </a:rPr>
              <a:t>Localized renewable energy production, such as solar power coupled with new battery storage technology, could reduce the need for investing in expensive power distribution networks</a:t>
            </a:r>
          </a:p>
          <a:p>
            <a:pPr lvl="1">
              <a:buFont typeface="Arial" panose="020B0604020202020204" pitchFamily="34" charset="0"/>
              <a:buChar char="•"/>
            </a:pPr>
            <a:r>
              <a:rPr lang="en-US" sz="1600" dirty="0">
                <a:solidFill>
                  <a:schemeClr val="tx1"/>
                </a:solidFill>
                <a:latin typeface="Open Sans" panose="020B0604020202020204" charset="0"/>
                <a:ea typeface="Open Sans" panose="020B0604020202020204" charset="0"/>
                <a:cs typeface="Open Sans" panose="020B0604020202020204" charset="0"/>
              </a:rPr>
              <a:t>Drones could help to deliver lightweight, high-value goods such as medical supplies to remote regions with poor transport infrastructure</a:t>
            </a:r>
          </a:p>
        </p:txBody>
      </p:sp>
      <p:sp>
        <p:nvSpPr>
          <p:cNvPr id="180" name="Shape 180"/>
          <p:cNvSpPr txBox="1">
            <a:spLocks noGrp="1"/>
          </p:cNvSpPr>
          <p:nvPr>
            <p:ph type="sldNum" idx="12"/>
          </p:nvPr>
        </p:nvSpPr>
        <p:spPr>
          <a:xfrm>
            <a:off x="-6000" y="0"/>
            <a:ext cx="548700" cy="53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a:t>9</a:t>
            </a:r>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575" y="4370383"/>
            <a:ext cx="1933903" cy="552392"/>
          </a:xfrm>
          <a:prstGeom prst="rect">
            <a:avLst/>
          </a:prstGeom>
        </p:spPr>
      </p:pic>
      <p:sp>
        <p:nvSpPr>
          <p:cNvPr id="6" name="Rectangle 5"/>
          <p:cNvSpPr/>
          <p:nvPr/>
        </p:nvSpPr>
        <p:spPr>
          <a:xfrm>
            <a:off x="748557" y="99073"/>
            <a:ext cx="2260457" cy="584775"/>
          </a:xfrm>
          <a:prstGeom prst="rect">
            <a:avLst/>
          </a:prstGeom>
        </p:spPr>
        <p:txBody>
          <a:bodyPr wrap="square">
            <a:spAutoFit/>
          </a:bodyPr>
          <a:lstStyle/>
          <a:p>
            <a:r>
              <a:rPr lang="en-US" sz="1600" dirty="0">
                <a:solidFill>
                  <a:schemeClr val="bg1"/>
                </a:solidFill>
                <a:latin typeface="Merriweather" panose="020B0604020202020204" charset="0"/>
              </a:rPr>
              <a:t>Industry 4.0 opportunities</a:t>
            </a:r>
          </a:p>
        </p:txBody>
      </p:sp>
      <p:sp>
        <p:nvSpPr>
          <p:cNvPr id="3" name="Rectangle 2"/>
          <p:cNvSpPr/>
          <p:nvPr/>
        </p:nvSpPr>
        <p:spPr>
          <a:xfrm>
            <a:off x="268349" y="1162900"/>
            <a:ext cx="2613074" cy="3293209"/>
          </a:xfrm>
          <a:prstGeom prst="rect">
            <a:avLst/>
          </a:prstGeom>
        </p:spPr>
        <p:txBody>
          <a:bodyPr wrap="square">
            <a:spAutoFit/>
          </a:bodyPr>
          <a:lstStyle/>
          <a:p>
            <a:r>
              <a:rPr lang="en-US" sz="1600" dirty="0">
                <a:solidFill>
                  <a:srgbClr val="002060"/>
                </a:solidFill>
                <a:latin typeface="Merriweather" panose="020B0604020202020204" charset="0"/>
              </a:rPr>
              <a:t>Some developing countries might be able to leapfrog thanks to their high-skilled, ICT heavy skilled </a:t>
            </a:r>
            <a:r>
              <a:rPr lang="en-US" sz="1600" dirty="0" smtClean="0">
                <a:solidFill>
                  <a:srgbClr val="002060"/>
                </a:solidFill>
                <a:latin typeface="Merriweather" panose="020B0604020202020204" charset="0"/>
              </a:rPr>
              <a:t>workforce</a:t>
            </a:r>
          </a:p>
          <a:p>
            <a:endParaRPr lang="en-US" sz="1600" i="1" dirty="0">
              <a:solidFill>
                <a:srgbClr val="002060"/>
              </a:solidFill>
              <a:latin typeface="Merriweather" panose="020B0604020202020204" charset="0"/>
            </a:endParaRPr>
          </a:p>
          <a:p>
            <a:r>
              <a:rPr lang="en-US" sz="1600" dirty="0">
                <a:solidFill>
                  <a:srgbClr val="002060"/>
                </a:solidFill>
                <a:latin typeface="Merriweather" panose="020B0604020202020204" charset="0"/>
              </a:rPr>
              <a:t>Industry 4.0 technologies create the opportunity for developing countries to bypass traditional phases of industrial development:</a:t>
            </a:r>
          </a:p>
        </p:txBody>
      </p:sp>
    </p:spTree>
    <p:extLst>
      <p:ext uri="{BB962C8B-B14F-4D97-AF65-F5344CB8AC3E}">
        <p14:creationId xmlns:p14="http://schemas.microsoft.com/office/powerpoint/2010/main" val="4281656727"/>
      </p:ext>
    </p:extLst>
  </p:cSld>
  <p:clrMapOvr>
    <a:masterClrMapping/>
  </p:clrMapOvr>
  <p:timing>
    <p:tnLst>
      <p:par>
        <p:cTn id="1" dur="indefinite" restart="never" nodeType="tmRoot"/>
      </p:par>
    </p:tnLst>
  </p:timing>
</p:sld>
</file>

<file path=ppt/theme/theme1.xml><?xml version="1.0" encoding="utf-8"?>
<a:theme xmlns:a="http://schemas.openxmlformats.org/drawingml/2006/main" name="Emil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1831</TotalTime>
  <Words>1010</Words>
  <Application>Microsoft Office PowerPoint</Application>
  <PresentationFormat>On-screen Show (16:9)</PresentationFormat>
  <Paragraphs>170</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Merriweather</vt:lpstr>
      <vt:lpstr>Open Sans</vt:lpstr>
      <vt:lpstr>Arial</vt:lpstr>
      <vt:lpstr>Emilia template</vt:lpstr>
      <vt:lpstr>Industry 4.0 </vt:lpstr>
      <vt:lpstr>THINK ABOUT THE FUTURE-  AFTER ALL YOU WILL LIVE IN IT!</vt:lpstr>
      <vt:lpstr>Industry 4.0 Paradigm</vt:lpstr>
      <vt:lpstr>Main concepts related to Industry 4.0 covered by the background paper</vt:lpstr>
      <vt:lpstr>PowerPoint Presentation</vt:lpstr>
      <vt:lpstr>PowerPoint Presentation</vt:lpstr>
      <vt:lpstr>Industry 4.0 opportunities</vt:lpstr>
      <vt:lpstr>PowerPoint Presentation</vt:lpstr>
      <vt:lpstr>PowerPoint Presentation</vt:lpstr>
      <vt:lpstr>Changes for companies</vt:lpstr>
      <vt:lpstr>Infrastructure in developing countries</vt:lpstr>
      <vt:lpstr>Industry 4.0 challenges</vt:lpstr>
      <vt:lpstr>Jobs, skills and education</vt:lpstr>
      <vt:lpstr>PowerPoint Presentation</vt:lpstr>
      <vt:lpstr>PowerPoint Presentation</vt:lpstr>
      <vt:lpstr>Human centered governance model in  Industry 4.0</vt:lpstr>
      <vt:lpstr>Urgent need for a bold policy agenda to confront the development challenges posed by Industry 4.0, combined with a visionary narrative about the improvements in everyday life that Industry 4.0 can bring to households, countries and humanity at large.</vt:lpstr>
      <vt:lpstr>Human centered governance model in Industry 4.0</vt:lpstr>
      <vt:lpstr>Human centered governance model in Industry 4.0</vt:lpstr>
      <vt:lpstr>PowerPoint Presentation</vt:lpstr>
      <vt:lpstr>PowerPoint Presentation</vt:lpstr>
      <vt:lpstr>PowerPoint Presentation</vt:lpstr>
      <vt:lpstr>Insufficiency of the current regulatory framework  Spatial issues with respect to the regulatory framework: Where to regulate?  Time issues with respect to the regulatory framework: When to regulate?   Who regulates?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4.0 Background paper</dc:title>
  <dc:creator>Ana Najubavata</dc:creator>
  <cp:lastModifiedBy>Ravi Gupta</cp:lastModifiedBy>
  <cp:revision>38</cp:revision>
  <dcterms:modified xsi:type="dcterms:W3CDTF">2018-07-03T04:25:18Z</dcterms:modified>
</cp:coreProperties>
</file>