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6" r:id="rId2"/>
    <p:sldId id="257" r:id="rId3"/>
    <p:sldId id="258" r:id="rId4"/>
    <p:sldId id="264" r:id="rId5"/>
    <p:sldId id="259" r:id="rId6"/>
    <p:sldId id="260" r:id="rId7"/>
    <p:sldId id="262" r:id="rId8"/>
    <p:sldId id="261" r:id="rId9"/>
    <p:sldId id="265" r:id="rId10"/>
    <p:sldId id="266" r:id="rId11"/>
    <p:sldId id="267" r:id="rId12"/>
    <p:sldId id="263"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483"/>
    <p:restoredTop sz="77732"/>
  </p:normalViewPr>
  <p:slideViewPr>
    <p:cSldViewPr snapToGrid="0" snapToObjects="1">
      <p:cViewPr varScale="1">
        <p:scale>
          <a:sx n="53" d="100"/>
          <a:sy n="53" d="100"/>
        </p:scale>
        <p:origin x="54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F588E6-F92B-754D-8903-FA40CF788F8D}" type="datetimeFigureOut">
              <a:rPr lang="en-US" smtClean="0"/>
              <a:t>3/25/2019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AC0B48-4ECD-0644-B8E7-6CB1DC834E98}" type="slidenum">
              <a:rPr lang="en-US" smtClean="0"/>
              <a:t>‹#›</a:t>
            </a:fld>
            <a:endParaRPr lang="en-US"/>
          </a:p>
        </p:txBody>
      </p:sp>
    </p:spTree>
    <p:extLst>
      <p:ext uri="{BB962C8B-B14F-4D97-AF65-F5344CB8AC3E}">
        <p14:creationId xmlns:p14="http://schemas.microsoft.com/office/powerpoint/2010/main" val="28189383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China – 40 million workers</a:t>
            </a:r>
          </a:p>
          <a:p>
            <a:r>
              <a:rPr lang="en-US" dirty="0"/>
              <a:t>5.25 mil in Mexico and central America</a:t>
            </a:r>
          </a:p>
          <a:p>
            <a:r>
              <a:rPr lang="en-US" dirty="0"/>
              <a:t>3.25 mil in Bangladesh</a:t>
            </a:r>
          </a:p>
        </p:txBody>
      </p:sp>
      <p:sp>
        <p:nvSpPr>
          <p:cNvPr id="4" name="Slide Number Placeholder 3"/>
          <p:cNvSpPr>
            <a:spLocks noGrp="1"/>
          </p:cNvSpPr>
          <p:nvPr>
            <p:ph type="sldNum" sz="quarter" idx="5"/>
          </p:nvPr>
        </p:nvSpPr>
        <p:spPr/>
        <p:txBody>
          <a:bodyPr/>
          <a:lstStyle/>
          <a:p>
            <a:fld id="{05AC0B48-4ECD-0644-B8E7-6CB1DC834E98}" type="slidenum">
              <a:rPr lang="en-US" smtClean="0"/>
              <a:t>2</a:t>
            </a:fld>
            <a:endParaRPr lang="en-US"/>
          </a:p>
        </p:txBody>
      </p:sp>
    </p:spTree>
    <p:extLst>
      <p:ext uri="{BB962C8B-B14F-4D97-AF65-F5344CB8AC3E}">
        <p14:creationId xmlns:p14="http://schemas.microsoft.com/office/powerpoint/2010/main" val="12110821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Land grab</a:t>
            </a:r>
          </a:p>
          <a:p>
            <a:r>
              <a:rPr lang="en-US" dirty="0"/>
              <a:t>Backward linkages</a:t>
            </a:r>
          </a:p>
          <a:p>
            <a:r>
              <a:rPr lang="en-US" dirty="0"/>
              <a:t>retraining</a:t>
            </a:r>
          </a:p>
        </p:txBody>
      </p:sp>
      <p:sp>
        <p:nvSpPr>
          <p:cNvPr id="4" name="Slide Number Placeholder 3"/>
          <p:cNvSpPr>
            <a:spLocks noGrp="1"/>
          </p:cNvSpPr>
          <p:nvPr>
            <p:ph type="sldNum" sz="quarter" idx="5"/>
          </p:nvPr>
        </p:nvSpPr>
        <p:spPr/>
        <p:txBody>
          <a:bodyPr/>
          <a:lstStyle/>
          <a:p>
            <a:fld id="{05AC0B48-4ECD-0644-B8E7-6CB1DC834E98}" type="slidenum">
              <a:rPr lang="en-US" smtClean="0"/>
              <a:t>13</a:t>
            </a:fld>
            <a:endParaRPr lang="en-US"/>
          </a:p>
        </p:txBody>
      </p:sp>
    </p:spTree>
    <p:extLst>
      <p:ext uri="{BB962C8B-B14F-4D97-AF65-F5344CB8AC3E}">
        <p14:creationId xmlns:p14="http://schemas.microsoft.com/office/powerpoint/2010/main" val="30772262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20 min discussion</a:t>
            </a:r>
          </a:p>
          <a:p>
            <a:r>
              <a:rPr lang="en-US" dirty="0"/>
              <a:t>20 min presentation</a:t>
            </a:r>
          </a:p>
        </p:txBody>
      </p:sp>
      <p:sp>
        <p:nvSpPr>
          <p:cNvPr id="4" name="Slide Number Placeholder 3"/>
          <p:cNvSpPr>
            <a:spLocks noGrp="1"/>
          </p:cNvSpPr>
          <p:nvPr>
            <p:ph type="sldNum" sz="quarter" idx="5"/>
          </p:nvPr>
        </p:nvSpPr>
        <p:spPr/>
        <p:txBody>
          <a:bodyPr/>
          <a:lstStyle/>
          <a:p>
            <a:fld id="{05AC0B48-4ECD-0644-B8E7-6CB1DC834E98}" type="slidenum">
              <a:rPr lang="en-US" smtClean="0"/>
              <a:t>14</a:t>
            </a:fld>
            <a:endParaRPr lang="en-US"/>
          </a:p>
        </p:txBody>
      </p:sp>
    </p:spTree>
    <p:extLst>
      <p:ext uri="{BB962C8B-B14F-4D97-AF65-F5344CB8AC3E}">
        <p14:creationId xmlns:p14="http://schemas.microsoft.com/office/powerpoint/2010/main" val="16836474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5AC0B48-4ECD-0644-B8E7-6CB1DC834E98}" type="slidenum">
              <a:rPr lang="en-US" smtClean="0"/>
              <a:t>3</a:t>
            </a:fld>
            <a:endParaRPr lang="en-US"/>
          </a:p>
        </p:txBody>
      </p:sp>
    </p:spTree>
    <p:extLst>
      <p:ext uri="{BB962C8B-B14F-4D97-AF65-F5344CB8AC3E}">
        <p14:creationId xmlns:p14="http://schemas.microsoft.com/office/powerpoint/2010/main" val="31510018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5AC0B48-4ECD-0644-B8E7-6CB1DC834E98}" type="slidenum">
              <a:rPr lang="en-US" smtClean="0"/>
              <a:t>4</a:t>
            </a:fld>
            <a:endParaRPr lang="en-US"/>
          </a:p>
        </p:txBody>
      </p:sp>
    </p:spTree>
    <p:extLst>
      <p:ext uri="{BB962C8B-B14F-4D97-AF65-F5344CB8AC3E}">
        <p14:creationId xmlns:p14="http://schemas.microsoft.com/office/powerpoint/2010/main" val="24466428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5AC0B48-4ECD-0644-B8E7-6CB1DC834E98}" type="slidenum">
              <a:rPr lang="en-US" smtClean="0"/>
              <a:t>5</a:t>
            </a:fld>
            <a:endParaRPr lang="en-US"/>
          </a:p>
        </p:txBody>
      </p:sp>
    </p:spTree>
    <p:extLst>
      <p:ext uri="{BB962C8B-B14F-4D97-AF65-F5344CB8AC3E}">
        <p14:creationId xmlns:p14="http://schemas.microsoft.com/office/powerpoint/2010/main" val="18851074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2"/>
                </a:solidFill>
              </a:rPr>
              <a:t>Literature shows a strong relation between increased exports and increased female 	employment in manufacturing in </a:t>
            </a:r>
            <a:r>
              <a:rPr lang="en-US" sz="1200" u="sng" dirty="0">
                <a:solidFill>
                  <a:schemeClr val="tx2"/>
                </a:solidFill>
              </a:rPr>
              <a:t>developing countries </a:t>
            </a:r>
            <a:r>
              <a:rPr lang="en-US" sz="1200" dirty="0">
                <a:solidFill>
                  <a:schemeClr val="tx2"/>
                </a:solidFill>
              </a:rPr>
              <a:t>[e.g., garments]; but as the 	production becomes more capital-intensive, female intensity declines.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chemeClr val="tx2"/>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chemeClr val="tx2"/>
              </a:solidFill>
            </a:endParaRPr>
          </a:p>
          <a:p>
            <a:r>
              <a:rPr lang="en-US" dirty="0">
                <a:solidFill>
                  <a:schemeClr val="tx2"/>
                </a:solidFill>
              </a:rPr>
              <a:t>Some studies (e.g., Taiwan, S. Korea, India) show that an increase in trade increased gender wage gaps in manufacturing at the expense of wage gains for women, who are segregated into lower-paying, lower-status jobs, may have lower bargaining power</a:t>
            </a:r>
            <a:endParaRPr lang="en-US" dirty="0"/>
          </a:p>
        </p:txBody>
      </p:sp>
      <p:sp>
        <p:nvSpPr>
          <p:cNvPr id="4" name="Slide Number Placeholder 3"/>
          <p:cNvSpPr>
            <a:spLocks noGrp="1"/>
          </p:cNvSpPr>
          <p:nvPr>
            <p:ph type="sldNum" sz="quarter" idx="5"/>
          </p:nvPr>
        </p:nvSpPr>
        <p:spPr/>
        <p:txBody>
          <a:bodyPr/>
          <a:lstStyle/>
          <a:p>
            <a:fld id="{05AC0B48-4ECD-0644-B8E7-6CB1DC834E98}" type="slidenum">
              <a:rPr lang="en-US" smtClean="0"/>
              <a:t>6</a:t>
            </a:fld>
            <a:endParaRPr lang="en-US"/>
          </a:p>
        </p:txBody>
      </p:sp>
    </p:spTree>
    <p:extLst>
      <p:ext uri="{BB962C8B-B14F-4D97-AF65-F5344CB8AC3E}">
        <p14:creationId xmlns:p14="http://schemas.microsoft.com/office/powerpoint/2010/main" val="13918895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Because of feminized workplace – sexual harassment</a:t>
            </a:r>
          </a:p>
        </p:txBody>
      </p:sp>
      <p:sp>
        <p:nvSpPr>
          <p:cNvPr id="4" name="Slide Number Placeholder 3"/>
          <p:cNvSpPr>
            <a:spLocks noGrp="1"/>
          </p:cNvSpPr>
          <p:nvPr>
            <p:ph type="sldNum" sz="quarter" idx="5"/>
          </p:nvPr>
        </p:nvSpPr>
        <p:spPr/>
        <p:txBody>
          <a:bodyPr/>
          <a:lstStyle/>
          <a:p>
            <a:fld id="{05AC0B48-4ECD-0644-B8E7-6CB1DC834E98}" type="slidenum">
              <a:rPr lang="en-US" smtClean="0"/>
              <a:t>7</a:t>
            </a:fld>
            <a:endParaRPr lang="en-US"/>
          </a:p>
        </p:txBody>
      </p:sp>
    </p:spTree>
    <p:extLst>
      <p:ext uri="{BB962C8B-B14F-4D97-AF65-F5344CB8AC3E}">
        <p14:creationId xmlns:p14="http://schemas.microsoft.com/office/powerpoint/2010/main" val="3374143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With increase in trade, women’s total work hours increased</a:t>
            </a:r>
          </a:p>
        </p:txBody>
      </p:sp>
      <p:sp>
        <p:nvSpPr>
          <p:cNvPr id="4" name="Slide Number Placeholder 3"/>
          <p:cNvSpPr>
            <a:spLocks noGrp="1"/>
          </p:cNvSpPr>
          <p:nvPr>
            <p:ph type="sldNum" sz="quarter" idx="5"/>
          </p:nvPr>
        </p:nvSpPr>
        <p:spPr/>
        <p:txBody>
          <a:bodyPr/>
          <a:lstStyle/>
          <a:p>
            <a:fld id="{05AC0B48-4ECD-0644-B8E7-6CB1DC834E98}" type="slidenum">
              <a:rPr lang="en-US" smtClean="0"/>
              <a:t>10</a:t>
            </a:fld>
            <a:endParaRPr lang="en-US"/>
          </a:p>
        </p:txBody>
      </p:sp>
    </p:spTree>
    <p:extLst>
      <p:ext uri="{BB962C8B-B14F-4D97-AF65-F5344CB8AC3E}">
        <p14:creationId xmlns:p14="http://schemas.microsoft.com/office/powerpoint/2010/main" val="36999508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Training during worktime to ensure access to training</a:t>
            </a:r>
          </a:p>
          <a:p>
            <a:r>
              <a:rPr lang="en-US" dirty="0"/>
              <a:t>Vacancy announcement</a:t>
            </a:r>
          </a:p>
          <a:p>
            <a:endParaRPr lang="en-US" dirty="0"/>
          </a:p>
          <a:p>
            <a:r>
              <a:rPr lang="en-US" dirty="0"/>
              <a:t>In Thailand and some parts of Cambodia, government supports companies to provide training to workers. However, when training is organized outside working hours (ex. Weekends and at night), it becomes difficult for women to participate, since they need to juggle their household work, and also because of security in travel. </a:t>
            </a:r>
          </a:p>
          <a:p>
            <a:endParaRPr lang="en-US" dirty="0"/>
          </a:p>
        </p:txBody>
      </p:sp>
      <p:sp>
        <p:nvSpPr>
          <p:cNvPr id="4" name="Slide Number Placeholder 3"/>
          <p:cNvSpPr>
            <a:spLocks noGrp="1"/>
          </p:cNvSpPr>
          <p:nvPr>
            <p:ph type="sldNum" sz="quarter" idx="5"/>
          </p:nvPr>
        </p:nvSpPr>
        <p:spPr/>
        <p:txBody>
          <a:bodyPr/>
          <a:lstStyle/>
          <a:p>
            <a:fld id="{05AC0B48-4ECD-0644-B8E7-6CB1DC834E98}" type="slidenum">
              <a:rPr lang="en-US" smtClean="0"/>
              <a:t>11</a:t>
            </a:fld>
            <a:endParaRPr lang="en-US"/>
          </a:p>
        </p:txBody>
      </p:sp>
    </p:spTree>
    <p:extLst>
      <p:ext uri="{BB962C8B-B14F-4D97-AF65-F5344CB8AC3E}">
        <p14:creationId xmlns:p14="http://schemas.microsoft.com/office/powerpoint/2010/main" val="31148850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Uncontrolled strike</a:t>
            </a:r>
          </a:p>
        </p:txBody>
      </p:sp>
      <p:sp>
        <p:nvSpPr>
          <p:cNvPr id="4" name="Slide Number Placeholder 3"/>
          <p:cNvSpPr>
            <a:spLocks noGrp="1"/>
          </p:cNvSpPr>
          <p:nvPr>
            <p:ph type="sldNum" sz="quarter" idx="5"/>
          </p:nvPr>
        </p:nvSpPr>
        <p:spPr/>
        <p:txBody>
          <a:bodyPr/>
          <a:lstStyle/>
          <a:p>
            <a:fld id="{05AC0B48-4ECD-0644-B8E7-6CB1DC834E98}" type="slidenum">
              <a:rPr lang="en-US" smtClean="0"/>
              <a:t>12</a:t>
            </a:fld>
            <a:endParaRPr lang="en-US"/>
          </a:p>
        </p:txBody>
      </p:sp>
    </p:spTree>
    <p:extLst>
      <p:ext uri="{BB962C8B-B14F-4D97-AF65-F5344CB8AC3E}">
        <p14:creationId xmlns:p14="http://schemas.microsoft.com/office/powerpoint/2010/main" val="17760376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528AA-8560-4448-8D3A-EF2CF70CF6C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6986738-E303-D24E-9CD6-21E651E724C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D8C490E-F3FF-2647-8721-91C86E975757}"/>
              </a:ext>
            </a:extLst>
          </p:cNvPr>
          <p:cNvSpPr>
            <a:spLocks noGrp="1"/>
          </p:cNvSpPr>
          <p:nvPr>
            <p:ph type="dt" sz="half" idx="10"/>
          </p:nvPr>
        </p:nvSpPr>
        <p:spPr/>
        <p:txBody>
          <a:bodyPr/>
          <a:lstStyle/>
          <a:p>
            <a:fld id="{63DBBEAB-D47A-A040-A030-00376B388B15}" type="datetimeFigureOut">
              <a:rPr lang="en-US" smtClean="0"/>
              <a:t>3/25/2019</a:t>
            </a:fld>
            <a:endParaRPr lang="en-US"/>
          </a:p>
        </p:txBody>
      </p:sp>
      <p:sp>
        <p:nvSpPr>
          <p:cNvPr id="5" name="Footer Placeholder 4">
            <a:extLst>
              <a:ext uri="{FF2B5EF4-FFF2-40B4-BE49-F238E27FC236}">
                <a16:creationId xmlns:a16="http://schemas.microsoft.com/office/drawing/2014/main" id="{0474AEB9-F371-7B42-BA32-547FB94D5D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1343AE-CFF3-3C4A-99BC-32508F9F8318}"/>
              </a:ext>
            </a:extLst>
          </p:cNvPr>
          <p:cNvSpPr>
            <a:spLocks noGrp="1"/>
          </p:cNvSpPr>
          <p:nvPr>
            <p:ph type="sldNum" sz="quarter" idx="12"/>
          </p:nvPr>
        </p:nvSpPr>
        <p:spPr/>
        <p:txBody>
          <a:bodyPr/>
          <a:lstStyle/>
          <a:p>
            <a:fld id="{FA4983F7-031C-9340-B98D-14EEB2024194}" type="slidenum">
              <a:rPr lang="en-US" smtClean="0"/>
              <a:t>‹#›</a:t>
            </a:fld>
            <a:endParaRPr lang="en-US"/>
          </a:p>
        </p:txBody>
      </p:sp>
    </p:spTree>
    <p:extLst>
      <p:ext uri="{BB962C8B-B14F-4D97-AF65-F5344CB8AC3E}">
        <p14:creationId xmlns:p14="http://schemas.microsoft.com/office/powerpoint/2010/main" val="1250529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7D529-4E72-224C-869A-FD401F5E645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E3AE0D2-D193-A048-B0FE-AA539CF9C0A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95A957-BBAE-1E43-8965-1E1019EE94D0}"/>
              </a:ext>
            </a:extLst>
          </p:cNvPr>
          <p:cNvSpPr>
            <a:spLocks noGrp="1"/>
          </p:cNvSpPr>
          <p:nvPr>
            <p:ph type="dt" sz="half" idx="10"/>
          </p:nvPr>
        </p:nvSpPr>
        <p:spPr/>
        <p:txBody>
          <a:bodyPr/>
          <a:lstStyle/>
          <a:p>
            <a:fld id="{63DBBEAB-D47A-A040-A030-00376B388B15}" type="datetimeFigureOut">
              <a:rPr lang="en-US" smtClean="0"/>
              <a:t>3/25/2019</a:t>
            </a:fld>
            <a:endParaRPr lang="en-US"/>
          </a:p>
        </p:txBody>
      </p:sp>
      <p:sp>
        <p:nvSpPr>
          <p:cNvPr id="5" name="Footer Placeholder 4">
            <a:extLst>
              <a:ext uri="{FF2B5EF4-FFF2-40B4-BE49-F238E27FC236}">
                <a16:creationId xmlns:a16="http://schemas.microsoft.com/office/drawing/2014/main" id="{FC88535D-0AA3-3140-9D02-96868688C3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6C2247-9911-CF42-87B1-66C91DA66DF9}"/>
              </a:ext>
            </a:extLst>
          </p:cNvPr>
          <p:cNvSpPr>
            <a:spLocks noGrp="1"/>
          </p:cNvSpPr>
          <p:nvPr>
            <p:ph type="sldNum" sz="quarter" idx="12"/>
          </p:nvPr>
        </p:nvSpPr>
        <p:spPr/>
        <p:txBody>
          <a:bodyPr/>
          <a:lstStyle/>
          <a:p>
            <a:fld id="{FA4983F7-031C-9340-B98D-14EEB2024194}" type="slidenum">
              <a:rPr lang="en-US" smtClean="0"/>
              <a:t>‹#›</a:t>
            </a:fld>
            <a:endParaRPr lang="en-US"/>
          </a:p>
        </p:txBody>
      </p:sp>
    </p:spTree>
    <p:extLst>
      <p:ext uri="{BB962C8B-B14F-4D97-AF65-F5344CB8AC3E}">
        <p14:creationId xmlns:p14="http://schemas.microsoft.com/office/powerpoint/2010/main" val="12191745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83AA2DD-7BDE-FD44-9004-7B75953C749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D24FB07-0304-E340-9BF9-6FD11A1BD20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AE98AC-DD7D-A145-8AE7-63A9CB210983}"/>
              </a:ext>
            </a:extLst>
          </p:cNvPr>
          <p:cNvSpPr>
            <a:spLocks noGrp="1"/>
          </p:cNvSpPr>
          <p:nvPr>
            <p:ph type="dt" sz="half" idx="10"/>
          </p:nvPr>
        </p:nvSpPr>
        <p:spPr/>
        <p:txBody>
          <a:bodyPr/>
          <a:lstStyle/>
          <a:p>
            <a:fld id="{63DBBEAB-D47A-A040-A030-00376B388B15}" type="datetimeFigureOut">
              <a:rPr lang="en-US" smtClean="0"/>
              <a:t>3/25/2019</a:t>
            </a:fld>
            <a:endParaRPr lang="en-US"/>
          </a:p>
        </p:txBody>
      </p:sp>
      <p:sp>
        <p:nvSpPr>
          <p:cNvPr id="5" name="Footer Placeholder 4">
            <a:extLst>
              <a:ext uri="{FF2B5EF4-FFF2-40B4-BE49-F238E27FC236}">
                <a16:creationId xmlns:a16="http://schemas.microsoft.com/office/drawing/2014/main" id="{73EA0E19-8342-8B49-8852-B82DE8FAA2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C22AEC-A11D-0149-BEC4-23C7D039CF29}"/>
              </a:ext>
            </a:extLst>
          </p:cNvPr>
          <p:cNvSpPr>
            <a:spLocks noGrp="1"/>
          </p:cNvSpPr>
          <p:nvPr>
            <p:ph type="sldNum" sz="quarter" idx="12"/>
          </p:nvPr>
        </p:nvSpPr>
        <p:spPr/>
        <p:txBody>
          <a:bodyPr/>
          <a:lstStyle/>
          <a:p>
            <a:fld id="{FA4983F7-031C-9340-B98D-14EEB2024194}" type="slidenum">
              <a:rPr lang="en-US" smtClean="0"/>
              <a:t>‹#›</a:t>
            </a:fld>
            <a:endParaRPr lang="en-US"/>
          </a:p>
        </p:txBody>
      </p:sp>
    </p:spTree>
    <p:extLst>
      <p:ext uri="{BB962C8B-B14F-4D97-AF65-F5344CB8AC3E}">
        <p14:creationId xmlns:p14="http://schemas.microsoft.com/office/powerpoint/2010/main" val="14154914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7EC3EE-21E8-394C-8212-D4A008247E9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E0004E5-FC31-C941-BD54-D1DB00FB7A1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F0134F-302D-4D4D-B9DB-C3B733700638}"/>
              </a:ext>
            </a:extLst>
          </p:cNvPr>
          <p:cNvSpPr>
            <a:spLocks noGrp="1"/>
          </p:cNvSpPr>
          <p:nvPr>
            <p:ph type="dt" sz="half" idx="10"/>
          </p:nvPr>
        </p:nvSpPr>
        <p:spPr/>
        <p:txBody>
          <a:bodyPr/>
          <a:lstStyle/>
          <a:p>
            <a:fld id="{63DBBEAB-D47A-A040-A030-00376B388B15}" type="datetimeFigureOut">
              <a:rPr lang="en-US" smtClean="0"/>
              <a:t>3/25/2019</a:t>
            </a:fld>
            <a:endParaRPr lang="en-US"/>
          </a:p>
        </p:txBody>
      </p:sp>
      <p:sp>
        <p:nvSpPr>
          <p:cNvPr id="5" name="Footer Placeholder 4">
            <a:extLst>
              <a:ext uri="{FF2B5EF4-FFF2-40B4-BE49-F238E27FC236}">
                <a16:creationId xmlns:a16="http://schemas.microsoft.com/office/drawing/2014/main" id="{CFE54A64-726C-5744-A93B-BB70FBD859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FC9FCD-0CD7-054D-86D4-7E42C3BCF15C}"/>
              </a:ext>
            </a:extLst>
          </p:cNvPr>
          <p:cNvSpPr>
            <a:spLocks noGrp="1"/>
          </p:cNvSpPr>
          <p:nvPr>
            <p:ph type="sldNum" sz="quarter" idx="12"/>
          </p:nvPr>
        </p:nvSpPr>
        <p:spPr/>
        <p:txBody>
          <a:bodyPr/>
          <a:lstStyle/>
          <a:p>
            <a:fld id="{FA4983F7-031C-9340-B98D-14EEB2024194}" type="slidenum">
              <a:rPr lang="en-US" smtClean="0"/>
              <a:t>‹#›</a:t>
            </a:fld>
            <a:endParaRPr lang="en-US"/>
          </a:p>
        </p:txBody>
      </p:sp>
    </p:spTree>
    <p:extLst>
      <p:ext uri="{BB962C8B-B14F-4D97-AF65-F5344CB8AC3E}">
        <p14:creationId xmlns:p14="http://schemas.microsoft.com/office/powerpoint/2010/main" val="646794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BD057-364D-D843-A456-D55E57A2B68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CAB752B-3E7F-084F-9FED-460A6C5CB58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BA5E437-F59C-014B-8DCD-36FC2A626C22}"/>
              </a:ext>
            </a:extLst>
          </p:cNvPr>
          <p:cNvSpPr>
            <a:spLocks noGrp="1"/>
          </p:cNvSpPr>
          <p:nvPr>
            <p:ph type="dt" sz="half" idx="10"/>
          </p:nvPr>
        </p:nvSpPr>
        <p:spPr/>
        <p:txBody>
          <a:bodyPr/>
          <a:lstStyle/>
          <a:p>
            <a:fld id="{63DBBEAB-D47A-A040-A030-00376B388B15}" type="datetimeFigureOut">
              <a:rPr lang="en-US" smtClean="0"/>
              <a:t>3/25/2019</a:t>
            </a:fld>
            <a:endParaRPr lang="en-US"/>
          </a:p>
        </p:txBody>
      </p:sp>
      <p:sp>
        <p:nvSpPr>
          <p:cNvPr id="5" name="Footer Placeholder 4">
            <a:extLst>
              <a:ext uri="{FF2B5EF4-FFF2-40B4-BE49-F238E27FC236}">
                <a16:creationId xmlns:a16="http://schemas.microsoft.com/office/drawing/2014/main" id="{ADC10C2A-07F5-E24B-B1D6-1C9C935AC5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32A51F-2CF6-CC40-97F0-E15220C661FC}"/>
              </a:ext>
            </a:extLst>
          </p:cNvPr>
          <p:cNvSpPr>
            <a:spLocks noGrp="1"/>
          </p:cNvSpPr>
          <p:nvPr>
            <p:ph type="sldNum" sz="quarter" idx="12"/>
          </p:nvPr>
        </p:nvSpPr>
        <p:spPr/>
        <p:txBody>
          <a:bodyPr/>
          <a:lstStyle/>
          <a:p>
            <a:fld id="{FA4983F7-031C-9340-B98D-14EEB2024194}" type="slidenum">
              <a:rPr lang="en-US" smtClean="0"/>
              <a:t>‹#›</a:t>
            </a:fld>
            <a:endParaRPr lang="en-US"/>
          </a:p>
        </p:txBody>
      </p:sp>
    </p:spTree>
    <p:extLst>
      <p:ext uri="{BB962C8B-B14F-4D97-AF65-F5344CB8AC3E}">
        <p14:creationId xmlns:p14="http://schemas.microsoft.com/office/powerpoint/2010/main" val="41726509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380B3-2220-2A47-8331-58CFC3CA056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230A671-D6DB-214F-B4F9-D623BF66234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5E6D93C-5E9F-6A40-AD89-5721F743B36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97D0ECB-3169-4E4B-B2F7-F88413ECD904}"/>
              </a:ext>
            </a:extLst>
          </p:cNvPr>
          <p:cNvSpPr>
            <a:spLocks noGrp="1"/>
          </p:cNvSpPr>
          <p:nvPr>
            <p:ph type="dt" sz="half" idx="10"/>
          </p:nvPr>
        </p:nvSpPr>
        <p:spPr/>
        <p:txBody>
          <a:bodyPr/>
          <a:lstStyle/>
          <a:p>
            <a:fld id="{63DBBEAB-D47A-A040-A030-00376B388B15}" type="datetimeFigureOut">
              <a:rPr lang="en-US" smtClean="0"/>
              <a:t>3/25/2019</a:t>
            </a:fld>
            <a:endParaRPr lang="en-US"/>
          </a:p>
        </p:txBody>
      </p:sp>
      <p:sp>
        <p:nvSpPr>
          <p:cNvPr id="6" name="Footer Placeholder 5">
            <a:extLst>
              <a:ext uri="{FF2B5EF4-FFF2-40B4-BE49-F238E27FC236}">
                <a16:creationId xmlns:a16="http://schemas.microsoft.com/office/drawing/2014/main" id="{A36A406D-DE86-CA41-905C-EEB9F53E3AE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DEEB20-87C7-2641-8A12-1A085AB80BC0}"/>
              </a:ext>
            </a:extLst>
          </p:cNvPr>
          <p:cNvSpPr>
            <a:spLocks noGrp="1"/>
          </p:cNvSpPr>
          <p:nvPr>
            <p:ph type="sldNum" sz="quarter" idx="12"/>
          </p:nvPr>
        </p:nvSpPr>
        <p:spPr/>
        <p:txBody>
          <a:bodyPr/>
          <a:lstStyle/>
          <a:p>
            <a:fld id="{FA4983F7-031C-9340-B98D-14EEB2024194}" type="slidenum">
              <a:rPr lang="en-US" smtClean="0"/>
              <a:t>‹#›</a:t>
            </a:fld>
            <a:endParaRPr lang="en-US"/>
          </a:p>
        </p:txBody>
      </p:sp>
    </p:spTree>
    <p:extLst>
      <p:ext uri="{BB962C8B-B14F-4D97-AF65-F5344CB8AC3E}">
        <p14:creationId xmlns:p14="http://schemas.microsoft.com/office/powerpoint/2010/main" val="767923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76097-C733-F34C-814F-C971BD2658B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E26B575-F776-434C-99CF-80CD3999A3B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3D7EC56-FB19-B44A-AF38-A0D08B1C72B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2ED1646-4D14-8940-8CD1-623BD2FB8E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FBA8D02-1FDE-6442-ADDA-0F67E4BD632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5E09CF3-28E4-5444-B5E3-CE43613AA29B}"/>
              </a:ext>
            </a:extLst>
          </p:cNvPr>
          <p:cNvSpPr>
            <a:spLocks noGrp="1"/>
          </p:cNvSpPr>
          <p:nvPr>
            <p:ph type="dt" sz="half" idx="10"/>
          </p:nvPr>
        </p:nvSpPr>
        <p:spPr/>
        <p:txBody>
          <a:bodyPr/>
          <a:lstStyle/>
          <a:p>
            <a:fld id="{63DBBEAB-D47A-A040-A030-00376B388B15}" type="datetimeFigureOut">
              <a:rPr lang="en-US" smtClean="0"/>
              <a:t>3/25/2019</a:t>
            </a:fld>
            <a:endParaRPr lang="en-US"/>
          </a:p>
        </p:txBody>
      </p:sp>
      <p:sp>
        <p:nvSpPr>
          <p:cNvPr id="8" name="Footer Placeholder 7">
            <a:extLst>
              <a:ext uri="{FF2B5EF4-FFF2-40B4-BE49-F238E27FC236}">
                <a16:creationId xmlns:a16="http://schemas.microsoft.com/office/drawing/2014/main" id="{CE86227C-18EC-B446-8594-B521ED506BD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95A5DF4-CADB-DD4E-8A8A-0485F5077F95}"/>
              </a:ext>
            </a:extLst>
          </p:cNvPr>
          <p:cNvSpPr>
            <a:spLocks noGrp="1"/>
          </p:cNvSpPr>
          <p:nvPr>
            <p:ph type="sldNum" sz="quarter" idx="12"/>
          </p:nvPr>
        </p:nvSpPr>
        <p:spPr/>
        <p:txBody>
          <a:bodyPr/>
          <a:lstStyle/>
          <a:p>
            <a:fld id="{FA4983F7-031C-9340-B98D-14EEB2024194}" type="slidenum">
              <a:rPr lang="en-US" smtClean="0"/>
              <a:t>‹#›</a:t>
            </a:fld>
            <a:endParaRPr lang="en-US"/>
          </a:p>
        </p:txBody>
      </p:sp>
    </p:spTree>
    <p:extLst>
      <p:ext uri="{BB962C8B-B14F-4D97-AF65-F5344CB8AC3E}">
        <p14:creationId xmlns:p14="http://schemas.microsoft.com/office/powerpoint/2010/main" val="7306676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7D9D6E-295B-C24A-B982-92A9A7BFDB0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865A7C6-3FCC-E144-9959-15BC85A11772}"/>
              </a:ext>
            </a:extLst>
          </p:cNvPr>
          <p:cNvSpPr>
            <a:spLocks noGrp="1"/>
          </p:cNvSpPr>
          <p:nvPr>
            <p:ph type="dt" sz="half" idx="10"/>
          </p:nvPr>
        </p:nvSpPr>
        <p:spPr/>
        <p:txBody>
          <a:bodyPr/>
          <a:lstStyle/>
          <a:p>
            <a:fld id="{63DBBEAB-D47A-A040-A030-00376B388B15}" type="datetimeFigureOut">
              <a:rPr lang="en-US" smtClean="0"/>
              <a:t>3/25/2019</a:t>
            </a:fld>
            <a:endParaRPr lang="en-US"/>
          </a:p>
        </p:txBody>
      </p:sp>
      <p:sp>
        <p:nvSpPr>
          <p:cNvPr id="4" name="Footer Placeholder 3">
            <a:extLst>
              <a:ext uri="{FF2B5EF4-FFF2-40B4-BE49-F238E27FC236}">
                <a16:creationId xmlns:a16="http://schemas.microsoft.com/office/drawing/2014/main" id="{DB90E0AE-66F9-7D49-856F-2003A6B9968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F4ED22E-6CEB-FC4A-A568-38BF9A619B4C}"/>
              </a:ext>
            </a:extLst>
          </p:cNvPr>
          <p:cNvSpPr>
            <a:spLocks noGrp="1"/>
          </p:cNvSpPr>
          <p:nvPr>
            <p:ph type="sldNum" sz="quarter" idx="12"/>
          </p:nvPr>
        </p:nvSpPr>
        <p:spPr/>
        <p:txBody>
          <a:bodyPr/>
          <a:lstStyle/>
          <a:p>
            <a:fld id="{FA4983F7-031C-9340-B98D-14EEB2024194}" type="slidenum">
              <a:rPr lang="en-US" smtClean="0"/>
              <a:t>‹#›</a:t>
            </a:fld>
            <a:endParaRPr lang="en-US"/>
          </a:p>
        </p:txBody>
      </p:sp>
    </p:spTree>
    <p:extLst>
      <p:ext uri="{BB962C8B-B14F-4D97-AF65-F5344CB8AC3E}">
        <p14:creationId xmlns:p14="http://schemas.microsoft.com/office/powerpoint/2010/main" val="87664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6288432-C4D8-DC4B-B528-424AC0CE461B}"/>
              </a:ext>
            </a:extLst>
          </p:cNvPr>
          <p:cNvSpPr>
            <a:spLocks noGrp="1"/>
          </p:cNvSpPr>
          <p:nvPr>
            <p:ph type="dt" sz="half" idx="10"/>
          </p:nvPr>
        </p:nvSpPr>
        <p:spPr/>
        <p:txBody>
          <a:bodyPr/>
          <a:lstStyle/>
          <a:p>
            <a:fld id="{63DBBEAB-D47A-A040-A030-00376B388B15}" type="datetimeFigureOut">
              <a:rPr lang="en-US" smtClean="0"/>
              <a:t>3/25/2019</a:t>
            </a:fld>
            <a:endParaRPr lang="en-US"/>
          </a:p>
        </p:txBody>
      </p:sp>
      <p:sp>
        <p:nvSpPr>
          <p:cNvPr id="3" name="Footer Placeholder 2">
            <a:extLst>
              <a:ext uri="{FF2B5EF4-FFF2-40B4-BE49-F238E27FC236}">
                <a16:creationId xmlns:a16="http://schemas.microsoft.com/office/drawing/2014/main" id="{5CCA82E1-8163-F744-B4A9-4FB7AA413D3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8C2E0CC-0860-FD4C-BBC2-B693D301FEC8}"/>
              </a:ext>
            </a:extLst>
          </p:cNvPr>
          <p:cNvSpPr>
            <a:spLocks noGrp="1"/>
          </p:cNvSpPr>
          <p:nvPr>
            <p:ph type="sldNum" sz="quarter" idx="12"/>
          </p:nvPr>
        </p:nvSpPr>
        <p:spPr/>
        <p:txBody>
          <a:bodyPr/>
          <a:lstStyle/>
          <a:p>
            <a:fld id="{FA4983F7-031C-9340-B98D-14EEB2024194}" type="slidenum">
              <a:rPr lang="en-US" smtClean="0"/>
              <a:t>‹#›</a:t>
            </a:fld>
            <a:endParaRPr lang="en-US"/>
          </a:p>
        </p:txBody>
      </p:sp>
    </p:spTree>
    <p:extLst>
      <p:ext uri="{BB962C8B-B14F-4D97-AF65-F5344CB8AC3E}">
        <p14:creationId xmlns:p14="http://schemas.microsoft.com/office/powerpoint/2010/main" val="55856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391DC-3100-D94A-8365-DD5E29141B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2A0463F-4745-8440-ADA5-45C3AE84656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9046DBB-3879-DC45-AC85-23659D92A0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1889402-39A2-B242-85F6-F202EF4A451D}"/>
              </a:ext>
            </a:extLst>
          </p:cNvPr>
          <p:cNvSpPr>
            <a:spLocks noGrp="1"/>
          </p:cNvSpPr>
          <p:nvPr>
            <p:ph type="dt" sz="half" idx="10"/>
          </p:nvPr>
        </p:nvSpPr>
        <p:spPr/>
        <p:txBody>
          <a:bodyPr/>
          <a:lstStyle/>
          <a:p>
            <a:fld id="{63DBBEAB-D47A-A040-A030-00376B388B15}" type="datetimeFigureOut">
              <a:rPr lang="en-US" smtClean="0"/>
              <a:t>3/25/2019</a:t>
            </a:fld>
            <a:endParaRPr lang="en-US"/>
          </a:p>
        </p:txBody>
      </p:sp>
      <p:sp>
        <p:nvSpPr>
          <p:cNvPr id="6" name="Footer Placeholder 5">
            <a:extLst>
              <a:ext uri="{FF2B5EF4-FFF2-40B4-BE49-F238E27FC236}">
                <a16:creationId xmlns:a16="http://schemas.microsoft.com/office/drawing/2014/main" id="{3681B274-40E4-4D4A-AD4E-83123C9B16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BEF568B-583C-5D49-9BFC-8F4F70D48989}"/>
              </a:ext>
            </a:extLst>
          </p:cNvPr>
          <p:cNvSpPr>
            <a:spLocks noGrp="1"/>
          </p:cNvSpPr>
          <p:nvPr>
            <p:ph type="sldNum" sz="quarter" idx="12"/>
          </p:nvPr>
        </p:nvSpPr>
        <p:spPr/>
        <p:txBody>
          <a:bodyPr/>
          <a:lstStyle/>
          <a:p>
            <a:fld id="{FA4983F7-031C-9340-B98D-14EEB2024194}" type="slidenum">
              <a:rPr lang="en-US" smtClean="0"/>
              <a:t>‹#›</a:t>
            </a:fld>
            <a:endParaRPr lang="en-US"/>
          </a:p>
        </p:txBody>
      </p:sp>
    </p:spTree>
    <p:extLst>
      <p:ext uri="{BB962C8B-B14F-4D97-AF65-F5344CB8AC3E}">
        <p14:creationId xmlns:p14="http://schemas.microsoft.com/office/powerpoint/2010/main" val="18082593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327A0-3FB3-FE4B-84F7-DD2167985B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097BC83-38A7-7049-85C9-C90F5061C0F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2310FF3-0D19-2E4B-94BA-72E6B50CA4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B2AA439-5848-4D4B-AF3E-56535EC3F9FB}"/>
              </a:ext>
            </a:extLst>
          </p:cNvPr>
          <p:cNvSpPr>
            <a:spLocks noGrp="1"/>
          </p:cNvSpPr>
          <p:nvPr>
            <p:ph type="dt" sz="half" idx="10"/>
          </p:nvPr>
        </p:nvSpPr>
        <p:spPr/>
        <p:txBody>
          <a:bodyPr/>
          <a:lstStyle/>
          <a:p>
            <a:fld id="{63DBBEAB-D47A-A040-A030-00376B388B15}" type="datetimeFigureOut">
              <a:rPr lang="en-US" smtClean="0"/>
              <a:t>3/25/2019</a:t>
            </a:fld>
            <a:endParaRPr lang="en-US"/>
          </a:p>
        </p:txBody>
      </p:sp>
      <p:sp>
        <p:nvSpPr>
          <p:cNvPr id="6" name="Footer Placeholder 5">
            <a:extLst>
              <a:ext uri="{FF2B5EF4-FFF2-40B4-BE49-F238E27FC236}">
                <a16:creationId xmlns:a16="http://schemas.microsoft.com/office/drawing/2014/main" id="{F3992722-5618-4A47-AD40-1BDDE34E1A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C3007A-545B-294C-8915-234862AA8093}"/>
              </a:ext>
            </a:extLst>
          </p:cNvPr>
          <p:cNvSpPr>
            <a:spLocks noGrp="1"/>
          </p:cNvSpPr>
          <p:nvPr>
            <p:ph type="sldNum" sz="quarter" idx="12"/>
          </p:nvPr>
        </p:nvSpPr>
        <p:spPr/>
        <p:txBody>
          <a:bodyPr/>
          <a:lstStyle/>
          <a:p>
            <a:fld id="{FA4983F7-031C-9340-B98D-14EEB2024194}" type="slidenum">
              <a:rPr lang="en-US" smtClean="0"/>
              <a:t>‹#›</a:t>
            </a:fld>
            <a:endParaRPr lang="en-US"/>
          </a:p>
        </p:txBody>
      </p:sp>
    </p:spTree>
    <p:extLst>
      <p:ext uri="{BB962C8B-B14F-4D97-AF65-F5344CB8AC3E}">
        <p14:creationId xmlns:p14="http://schemas.microsoft.com/office/powerpoint/2010/main" val="2506248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2CCFBD-31B2-F549-8682-53C466A007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C3C1478-849D-DB42-81C6-2B21FA6C20D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3C9E99-A16A-A644-A16C-7ED9342BA9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DBBEAB-D47A-A040-A030-00376B388B15}" type="datetimeFigureOut">
              <a:rPr lang="en-US" smtClean="0"/>
              <a:t>3/25/2019</a:t>
            </a:fld>
            <a:endParaRPr lang="en-US"/>
          </a:p>
        </p:txBody>
      </p:sp>
      <p:sp>
        <p:nvSpPr>
          <p:cNvPr id="5" name="Footer Placeholder 4">
            <a:extLst>
              <a:ext uri="{FF2B5EF4-FFF2-40B4-BE49-F238E27FC236}">
                <a16:creationId xmlns:a16="http://schemas.microsoft.com/office/drawing/2014/main" id="{38A1AD41-E978-B643-90A2-1884F529BB6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3C71B3A-B332-7149-BFC6-58C07562F5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4983F7-031C-9340-B98D-14EEB2024194}" type="slidenum">
              <a:rPr lang="en-US" smtClean="0"/>
              <a:t>‹#›</a:t>
            </a:fld>
            <a:endParaRPr lang="en-US"/>
          </a:p>
        </p:txBody>
      </p:sp>
    </p:spTree>
    <p:extLst>
      <p:ext uri="{BB962C8B-B14F-4D97-AF65-F5344CB8AC3E}">
        <p14:creationId xmlns:p14="http://schemas.microsoft.com/office/powerpoint/2010/main" val="31464790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68609-3BFF-4844-B9FF-4D76E693CF0B}"/>
              </a:ext>
            </a:extLst>
          </p:cNvPr>
          <p:cNvSpPr>
            <a:spLocks noGrp="1"/>
          </p:cNvSpPr>
          <p:nvPr>
            <p:ph type="ctrTitle"/>
          </p:nvPr>
        </p:nvSpPr>
        <p:spPr/>
        <p:txBody>
          <a:bodyPr>
            <a:normAutofit fontScale="90000"/>
          </a:bodyPr>
          <a:lstStyle/>
          <a:p>
            <a:r>
              <a:rPr lang="en-US" dirty="0"/>
              <a:t>Implications of Special Economic Zones Investment Policies on Women</a:t>
            </a:r>
          </a:p>
        </p:txBody>
      </p:sp>
      <p:sp>
        <p:nvSpPr>
          <p:cNvPr id="3" name="Subtitle 2">
            <a:extLst>
              <a:ext uri="{FF2B5EF4-FFF2-40B4-BE49-F238E27FC236}">
                <a16:creationId xmlns:a16="http://schemas.microsoft.com/office/drawing/2014/main" id="{8A82B49A-5446-D843-8230-47D6BDB2B3CC}"/>
              </a:ext>
            </a:extLst>
          </p:cNvPr>
          <p:cNvSpPr>
            <a:spLocks noGrp="1"/>
          </p:cNvSpPr>
          <p:nvPr>
            <p:ph type="subTitle" idx="1"/>
          </p:nvPr>
        </p:nvSpPr>
        <p:spPr>
          <a:xfrm>
            <a:off x="1524000" y="3602037"/>
            <a:ext cx="9144000" cy="1900691"/>
          </a:xfrm>
        </p:spPr>
        <p:txBody>
          <a:bodyPr>
            <a:normAutofit fontScale="70000" lnSpcReduction="20000"/>
          </a:bodyPr>
          <a:lstStyle/>
          <a:p>
            <a:r>
              <a:rPr lang="en-US" dirty="0"/>
              <a:t>Gender-based trade and investment policy for development</a:t>
            </a:r>
          </a:p>
          <a:p>
            <a:r>
              <a:rPr lang="en-US" dirty="0"/>
              <a:t>25-28 March 2019</a:t>
            </a:r>
          </a:p>
          <a:p>
            <a:r>
              <a:rPr lang="en-US" dirty="0"/>
              <a:t>Berkeley Hotel, Bangkok</a:t>
            </a:r>
          </a:p>
          <a:p>
            <a:endParaRPr lang="en-US" dirty="0"/>
          </a:p>
          <a:p>
            <a:r>
              <a:rPr lang="en-US" dirty="0"/>
              <a:t>Kyoko Kusakabe</a:t>
            </a:r>
          </a:p>
          <a:p>
            <a:r>
              <a:rPr lang="en-US" dirty="0"/>
              <a:t>Asian Institute of Technology</a:t>
            </a:r>
          </a:p>
        </p:txBody>
      </p:sp>
    </p:spTree>
    <p:extLst>
      <p:ext uri="{BB962C8B-B14F-4D97-AF65-F5344CB8AC3E}">
        <p14:creationId xmlns:p14="http://schemas.microsoft.com/office/powerpoint/2010/main" val="20970579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0771F-91AD-754C-AB8D-E1C0832DD7FA}"/>
              </a:ext>
            </a:extLst>
          </p:cNvPr>
          <p:cNvSpPr>
            <a:spLocks noGrp="1"/>
          </p:cNvSpPr>
          <p:nvPr>
            <p:ph type="title"/>
          </p:nvPr>
        </p:nvSpPr>
        <p:spPr/>
        <p:txBody>
          <a:bodyPr/>
          <a:lstStyle/>
          <a:p>
            <a:r>
              <a:rPr lang="en-US" dirty="0"/>
              <a:t>Women’s role in supporting the family</a:t>
            </a:r>
          </a:p>
        </p:txBody>
      </p:sp>
      <p:sp>
        <p:nvSpPr>
          <p:cNvPr id="3" name="Content Placeholder 2">
            <a:extLst>
              <a:ext uri="{FF2B5EF4-FFF2-40B4-BE49-F238E27FC236}">
                <a16:creationId xmlns:a16="http://schemas.microsoft.com/office/drawing/2014/main" id="{54999623-3F4F-4E47-B07D-45051F5EFBF4}"/>
              </a:ext>
            </a:extLst>
          </p:cNvPr>
          <p:cNvSpPr>
            <a:spLocks noGrp="1"/>
          </p:cNvSpPr>
          <p:nvPr>
            <p:ph idx="1"/>
          </p:nvPr>
        </p:nvSpPr>
        <p:spPr/>
        <p:txBody>
          <a:bodyPr>
            <a:normAutofit fontScale="92500" lnSpcReduction="20000"/>
          </a:bodyPr>
          <a:lstStyle/>
          <a:p>
            <a:r>
              <a:rPr lang="en-US" dirty="0"/>
              <a:t>Remittances</a:t>
            </a:r>
          </a:p>
          <a:p>
            <a:pPr lvl="1"/>
            <a:r>
              <a:rPr lang="en-US" dirty="0"/>
              <a:t>Women (are expected to ) remit more to family than men</a:t>
            </a:r>
          </a:p>
          <a:p>
            <a:r>
              <a:rPr lang="en-US" dirty="0"/>
              <a:t>Women (are expected to) go back to visit family more than men</a:t>
            </a:r>
          </a:p>
          <a:p>
            <a:r>
              <a:rPr lang="en-US" dirty="0"/>
              <a:t>Women are expected to take care of parents when they are old more than men. </a:t>
            </a:r>
          </a:p>
          <a:p>
            <a:r>
              <a:rPr lang="en-US" dirty="0"/>
              <a:t>Women are expected to take care of the sick more than men. </a:t>
            </a:r>
          </a:p>
          <a:p>
            <a:r>
              <a:rPr lang="en-US" dirty="0"/>
              <a:t>Women spend longer hours for work (factory+ household work)</a:t>
            </a:r>
          </a:p>
          <a:p>
            <a:endParaRPr lang="en-US" dirty="0"/>
          </a:p>
          <a:p>
            <a:r>
              <a:rPr lang="en-US" dirty="0">
                <a:sym typeface="Wingdings" pitchFamily="2" charset="2"/>
              </a:rPr>
              <a:t> women quit work because of family reasons more than men.</a:t>
            </a:r>
            <a:endParaRPr lang="en-US" dirty="0"/>
          </a:p>
          <a:p>
            <a:r>
              <a:rPr lang="en-US" dirty="0">
                <a:sym typeface="Wingdings" pitchFamily="2" charset="2"/>
              </a:rPr>
              <a:t> </a:t>
            </a:r>
            <a:r>
              <a:rPr lang="en-US" dirty="0"/>
              <a:t>State provision of services hampered by low tax income?</a:t>
            </a:r>
          </a:p>
          <a:p>
            <a:pPr lvl="1"/>
            <a:r>
              <a:rPr lang="en-US" dirty="0"/>
              <a:t>Tax holidays for investment?</a:t>
            </a:r>
          </a:p>
        </p:txBody>
      </p:sp>
    </p:spTree>
    <p:extLst>
      <p:ext uri="{BB962C8B-B14F-4D97-AF65-F5344CB8AC3E}">
        <p14:creationId xmlns:p14="http://schemas.microsoft.com/office/powerpoint/2010/main" val="41083880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24DCB-675D-DB43-8FE9-A33E17333C9A}"/>
              </a:ext>
            </a:extLst>
          </p:cNvPr>
          <p:cNvSpPr>
            <a:spLocks noGrp="1"/>
          </p:cNvSpPr>
          <p:nvPr>
            <p:ph type="title"/>
          </p:nvPr>
        </p:nvSpPr>
        <p:spPr/>
        <p:txBody>
          <a:bodyPr/>
          <a:lstStyle/>
          <a:p>
            <a:r>
              <a:rPr lang="en-US" dirty="0"/>
              <a:t>Access to information</a:t>
            </a:r>
          </a:p>
        </p:txBody>
      </p:sp>
      <p:sp>
        <p:nvSpPr>
          <p:cNvPr id="3" name="Content Placeholder 2">
            <a:extLst>
              <a:ext uri="{FF2B5EF4-FFF2-40B4-BE49-F238E27FC236}">
                <a16:creationId xmlns:a16="http://schemas.microsoft.com/office/drawing/2014/main" id="{8473154B-B66B-E64D-84DC-F4A1C17607DB}"/>
              </a:ext>
            </a:extLst>
          </p:cNvPr>
          <p:cNvSpPr>
            <a:spLocks noGrp="1"/>
          </p:cNvSpPr>
          <p:nvPr>
            <p:ph idx="1"/>
          </p:nvPr>
        </p:nvSpPr>
        <p:spPr/>
        <p:txBody>
          <a:bodyPr>
            <a:normAutofit/>
          </a:bodyPr>
          <a:lstStyle/>
          <a:p>
            <a:r>
              <a:rPr lang="en-US" dirty="0"/>
              <a:t>Vacancy announcements</a:t>
            </a:r>
          </a:p>
          <a:p>
            <a:pPr lvl="1"/>
            <a:r>
              <a:rPr lang="en-US" dirty="0"/>
              <a:t>Women tend to be less mobile than men</a:t>
            </a:r>
          </a:p>
          <a:p>
            <a:pPr lvl="1"/>
            <a:r>
              <a:rPr lang="en-US" dirty="0"/>
              <a:t>Vacancy announcements not available in village</a:t>
            </a:r>
          </a:p>
          <a:p>
            <a:pPr lvl="1"/>
            <a:r>
              <a:rPr lang="en-US" dirty="0"/>
              <a:t>Women tend to have less job network than men</a:t>
            </a:r>
          </a:p>
          <a:p>
            <a:r>
              <a:rPr lang="en-US" dirty="0"/>
              <a:t>Qualification to apply</a:t>
            </a:r>
          </a:p>
          <a:p>
            <a:pPr lvl="1"/>
            <a:r>
              <a:rPr lang="en-US" dirty="0"/>
              <a:t>Women tend to have lower education than men</a:t>
            </a:r>
          </a:p>
          <a:p>
            <a:pPr lvl="1"/>
            <a:r>
              <a:rPr lang="en-US" dirty="0"/>
              <a:t>Women tend to have less training opportunity than men</a:t>
            </a:r>
          </a:p>
          <a:p>
            <a:r>
              <a:rPr lang="en-US" dirty="0"/>
              <a:t>Difficulty in attending training</a:t>
            </a:r>
          </a:p>
          <a:p>
            <a:pPr lvl="1"/>
            <a:r>
              <a:rPr lang="en-US" dirty="0"/>
              <a:t>Good practice:  In Cambodia, training for women workers are conducted during working hours, and training is linked to promotion. </a:t>
            </a:r>
          </a:p>
        </p:txBody>
      </p:sp>
    </p:spTree>
    <p:extLst>
      <p:ext uri="{BB962C8B-B14F-4D97-AF65-F5344CB8AC3E}">
        <p14:creationId xmlns:p14="http://schemas.microsoft.com/office/powerpoint/2010/main" val="26023486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F5F83-79EA-8943-A894-D4EFF62DADC9}"/>
              </a:ext>
            </a:extLst>
          </p:cNvPr>
          <p:cNvSpPr>
            <a:spLocks noGrp="1"/>
          </p:cNvSpPr>
          <p:nvPr>
            <p:ph type="title"/>
          </p:nvPr>
        </p:nvSpPr>
        <p:spPr/>
        <p:txBody>
          <a:bodyPr/>
          <a:lstStyle/>
          <a:p>
            <a:r>
              <a:rPr lang="en-US" dirty="0"/>
              <a:t>Collective action</a:t>
            </a:r>
          </a:p>
        </p:txBody>
      </p:sp>
      <p:sp>
        <p:nvSpPr>
          <p:cNvPr id="3" name="Content Placeholder 2">
            <a:extLst>
              <a:ext uri="{FF2B5EF4-FFF2-40B4-BE49-F238E27FC236}">
                <a16:creationId xmlns:a16="http://schemas.microsoft.com/office/drawing/2014/main" id="{1CA51411-7234-D447-AFC7-2F670045B051}"/>
              </a:ext>
            </a:extLst>
          </p:cNvPr>
          <p:cNvSpPr>
            <a:spLocks noGrp="1"/>
          </p:cNvSpPr>
          <p:nvPr>
            <p:ph idx="1"/>
          </p:nvPr>
        </p:nvSpPr>
        <p:spPr/>
        <p:txBody>
          <a:bodyPr/>
          <a:lstStyle/>
          <a:p>
            <a:r>
              <a:rPr lang="en-US" dirty="0"/>
              <a:t>No trade union</a:t>
            </a:r>
          </a:p>
          <a:p>
            <a:endParaRPr lang="en-US" dirty="0"/>
          </a:p>
          <a:p>
            <a:r>
              <a:rPr lang="en-US" dirty="0"/>
              <a:t>No place to bring grievances; no mechanism to understand needs of workers</a:t>
            </a:r>
          </a:p>
          <a:p>
            <a:pPr lvl="1"/>
            <a:r>
              <a:rPr lang="en-US" dirty="0"/>
              <a:t>High turnover</a:t>
            </a:r>
          </a:p>
          <a:p>
            <a:pPr lvl="1"/>
            <a:endParaRPr lang="en-US" dirty="0"/>
          </a:p>
          <a:p>
            <a:r>
              <a:rPr lang="en-US" dirty="0"/>
              <a:t>No mechanism for negotiation</a:t>
            </a:r>
          </a:p>
          <a:p>
            <a:pPr marL="457200" lvl="1" indent="0">
              <a:buNone/>
            </a:pPr>
            <a:endParaRPr lang="en-US" dirty="0"/>
          </a:p>
          <a:p>
            <a:endParaRPr lang="en-US" dirty="0"/>
          </a:p>
          <a:p>
            <a:endParaRPr lang="en-US" dirty="0"/>
          </a:p>
        </p:txBody>
      </p:sp>
    </p:spTree>
    <p:extLst>
      <p:ext uri="{BB962C8B-B14F-4D97-AF65-F5344CB8AC3E}">
        <p14:creationId xmlns:p14="http://schemas.microsoft.com/office/powerpoint/2010/main" val="31825406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05BF3-BFA3-D746-91B9-07F0618936AE}"/>
              </a:ext>
            </a:extLst>
          </p:cNvPr>
          <p:cNvSpPr>
            <a:spLocks noGrp="1"/>
          </p:cNvSpPr>
          <p:nvPr>
            <p:ph type="title"/>
          </p:nvPr>
        </p:nvSpPr>
        <p:spPr/>
        <p:txBody>
          <a:bodyPr/>
          <a:lstStyle/>
          <a:p>
            <a:r>
              <a:rPr lang="en-US" dirty="0"/>
              <a:t>Exclusion and linkages</a:t>
            </a:r>
          </a:p>
        </p:txBody>
      </p:sp>
      <p:sp>
        <p:nvSpPr>
          <p:cNvPr id="3" name="Content Placeholder 2">
            <a:extLst>
              <a:ext uri="{FF2B5EF4-FFF2-40B4-BE49-F238E27FC236}">
                <a16:creationId xmlns:a16="http://schemas.microsoft.com/office/drawing/2014/main" id="{E5DDC007-D718-C943-A01B-B439F7C06DDF}"/>
              </a:ext>
            </a:extLst>
          </p:cNvPr>
          <p:cNvSpPr>
            <a:spLocks noGrp="1"/>
          </p:cNvSpPr>
          <p:nvPr>
            <p:ph idx="1"/>
          </p:nvPr>
        </p:nvSpPr>
        <p:spPr/>
        <p:txBody>
          <a:bodyPr>
            <a:normAutofit fontScale="92500" lnSpcReduction="10000"/>
          </a:bodyPr>
          <a:lstStyle/>
          <a:p>
            <a:r>
              <a:rPr lang="en-US" dirty="0"/>
              <a:t>Land for SEZ</a:t>
            </a:r>
          </a:p>
          <a:p>
            <a:pPr lvl="1"/>
            <a:r>
              <a:rPr lang="en-US" dirty="0"/>
              <a:t>Displacement</a:t>
            </a:r>
          </a:p>
          <a:p>
            <a:pPr lvl="1"/>
            <a:r>
              <a:rPr lang="en-US" dirty="0"/>
              <a:t>Displaced villagers get unemployed </a:t>
            </a:r>
          </a:p>
          <a:p>
            <a:pPr lvl="2"/>
            <a:r>
              <a:rPr lang="en-US" dirty="0"/>
              <a:t>Although they are given priority to be employed in SEZ and even though SEZ creates employment for women, because of qualification and because of distance, that is not materialized</a:t>
            </a:r>
          </a:p>
          <a:p>
            <a:pPr lvl="2"/>
            <a:r>
              <a:rPr lang="en-US" dirty="0"/>
              <a:t>No re-training opportunities</a:t>
            </a:r>
          </a:p>
          <a:p>
            <a:r>
              <a:rPr lang="en-US" dirty="0"/>
              <a:t>Backward linkages</a:t>
            </a:r>
          </a:p>
          <a:p>
            <a:pPr lvl="1"/>
            <a:r>
              <a:rPr lang="en-US" dirty="0"/>
              <a:t>There is little linkages between SEZ companies and domestic economy in most developing countries in Asia. </a:t>
            </a:r>
          </a:p>
          <a:p>
            <a:pPr lvl="1"/>
            <a:r>
              <a:rPr lang="en-US" dirty="0"/>
              <a:t>No job created outside SEZ; no support for SMEs. </a:t>
            </a:r>
          </a:p>
          <a:p>
            <a:pPr lvl="1"/>
            <a:r>
              <a:rPr lang="en-US" dirty="0"/>
              <a:t>This is even more for women’s SMEs, who are more disadvantaged in terms of information, technology</a:t>
            </a:r>
            <a:r>
              <a:rPr lang="en-US"/>
              <a:t>, credit, etc. </a:t>
            </a:r>
            <a:endParaRPr lang="en-US" dirty="0"/>
          </a:p>
          <a:p>
            <a:pPr lvl="1"/>
            <a:endParaRPr lang="en-US" dirty="0"/>
          </a:p>
        </p:txBody>
      </p:sp>
    </p:spTree>
    <p:extLst>
      <p:ext uri="{BB962C8B-B14F-4D97-AF65-F5344CB8AC3E}">
        <p14:creationId xmlns:p14="http://schemas.microsoft.com/office/powerpoint/2010/main" val="10251934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5B19B-FEDD-9544-B32F-A747F61D2AE9}"/>
              </a:ext>
            </a:extLst>
          </p:cNvPr>
          <p:cNvSpPr>
            <a:spLocks noGrp="1"/>
          </p:cNvSpPr>
          <p:nvPr>
            <p:ph type="title"/>
          </p:nvPr>
        </p:nvSpPr>
        <p:spPr/>
        <p:txBody>
          <a:bodyPr/>
          <a:lstStyle/>
          <a:p>
            <a:r>
              <a:rPr lang="en-US" dirty="0"/>
              <a:t>Group discussion</a:t>
            </a:r>
          </a:p>
        </p:txBody>
      </p:sp>
      <p:sp>
        <p:nvSpPr>
          <p:cNvPr id="3" name="Content Placeholder 2">
            <a:extLst>
              <a:ext uri="{FF2B5EF4-FFF2-40B4-BE49-F238E27FC236}">
                <a16:creationId xmlns:a16="http://schemas.microsoft.com/office/drawing/2014/main" id="{456D91D2-5D79-1246-8E84-7C7603409387}"/>
              </a:ext>
            </a:extLst>
          </p:cNvPr>
          <p:cNvSpPr>
            <a:spLocks noGrp="1"/>
          </p:cNvSpPr>
          <p:nvPr>
            <p:ph idx="1"/>
          </p:nvPr>
        </p:nvSpPr>
        <p:spPr/>
        <p:txBody>
          <a:bodyPr/>
          <a:lstStyle/>
          <a:p>
            <a:pPr>
              <a:lnSpc>
                <a:spcPct val="150000"/>
              </a:lnSpc>
            </a:pPr>
            <a:r>
              <a:rPr lang="en-US" dirty="0"/>
              <a:t>Aside from tax incentive and infrastructure development, what other policies/ programs would you introduce to ensure women-friendly investment in SEZ?</a:t>
            </a:r>
          </a:p>
        </p:txBody>
      </p:sp>
    </p:spTree>
    <p:extLst>
      <p:ext uri="{BB962C8B-B14F-4D97-AF65-F5344CB8AC3E}">
        <p14:creationId xmlns:p14="http://schemas.microsoft.com/office/powerpoint/2010/main" val="36736079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D2BA2-DCA2-2040-BCDC-03BBDF009254}"/>
              </a:ext>
            </a:extLst>
          </p:cNvPr>
          <p:cNvSpPr>
            <a:spLocks noGrp="1"/>
          </p:cNvSpPr>
          <p:nvPr>
            <p:ph type="title"/>
          </p:nvPr>
        </p:nvSpPr>
        <p:spPr/>
        <p:txBody>
          <a:bodyPr/>
          <a:lstStyle/>
          <a:p>
            <a:r>
              <a:rPr lang="en-US" dirty="0"/>
              <a:t>Special Economic Zones (SEZs)</a:t>
            </a:r>
          </a:p>
        </p:txBody>
      </p:sp>
      <p:sp>
        <p:nvSpPr>
          <p:cNvPr id="3" name="Content Placeholder 2">
            <a:extLst>
              <a:ext uri="{FF2B5EF4-FFF2-40B4-BE49-F238E27FC236}">
                <a16:creationId xmlns:a16="http://schemas.microsoft.com/office/drawing/2014/main" id="{904D4E83-0F3E-B049-B19A-FE0831B311A8}"/>
              </a:ext>
            </a:extLst>
          </p:cNvPr>
          <p:cNvSpPr>
            <a:spLocks noGrp="1"/>
          </p:cNvSpPr>
          <p:nvPr>
            <p:ph idx="1"/>
          </p:nvPr>
        </p:nvSpPr>
        <p:spPr/>
        <p:txBody>
          <a:bodyPr/>
          <a:lstStyle/>
          <a:p>
            <a:r>
              <a:rPr lang="en-US" dirty="0"/>
              <a:t>“legal, logistical, and tax arrangements intended to assist a developing country in attracting export-oriented manufacturing investment (mainly foreign) that would not otherwise happen” (ADB 2015:1)</a:t>
            </a:r>
          </a:p>
          <a:p>
            <a:endParaRPr lang="en-US" dirty="0"/>
          </a:p>
          <a:p>
            <a:r>
              <a:rPr lang="en-US" dirty="0"/>
              <a:t>1986:  176 zones in 47 countries</a:t>
            </a:r>
          </a:p>
          <a:p>
            <a:r>
              <a:rPr lang="en-US" dirty="0"/>
              <a:t>2006:  3,500 zones in 130 countries employing 66 million</a:t>
            </a:r>
          </a:p>
          <a:p>
            <a:endParaRPr lang="en-US" dirty="0"/>
          </a:p>
          <a:p>
            <a:r>
              <a:rPr lang="en-US" dirty="0"/>
              <a:t>Tax incentives; infrastructure; investment facilitation</a:t>
            </a:r>
          </a:p>
        </p:txBody>
      </p:sp>
    </p:spTree>
    <p:extLst>
      <p:ext uri="{BB962C8B-B14F-4D97-AF65-F5344CB8AC3E}">
        <p14:creationId xmlns:p14="http://schemas.microsoft.com/office/powerpoint/2010/main" val="3308297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68AB5-1E0D-6442-B59C-EA0BF336C3AB}"/>
              </a:ext>
            </a:extLst>
          </p:cNvPr>
          <p:cNvSpPr>
            <a:spLocks noGrp="1"/>
          </p:cNvSpPr>
          <p:nvPr>
            <p:ph type="title"/>
          </p:nvPr>
        </p:nvSpPr>
        <p:spPr/>
        <p:txBody>
          <a:bodyPr/>
          <a:lstStyle/>
          <a:p>
            <a:r>
              <a:rPr lang="en-US" dirty="0"/>
              <a:t>Expected benefits from SEZ. </a:t>
            </a:r>
            <a:r>
              <a:rPr lang="en-US" sz="2800" dirty="0"/>
              <a:t>(</a:t>
            </a:r>
            <a:r>
              <a:rPr lang="en-US" sz="2800" dirty="0" err="1"/>
              <a:t>Warr</a:t>
            </a:r>
            <a:r>
              <a:rPr lang="en-US" sz="2800" dirty="0"/>
              <a:t> and Menon 2015)</a:t>
            </a:r>
          </a:p>
        </p:txBody>
      </p:sp>
      <p:sp>
        <p:nvSpPr>
          <p:cNvPr id="4" name="Text Placeholder 3">
            <a:extLst>
              <a:ext uri="{FF2B5EF4-FFF2-40B4-BE49-F238E27FC236}">
                <a16:creationId xmlns:a16="http://schemas.microsoft.com/office/drawing/2014/main" id="{1A2759A1-1C9E-574A-AE36-9933FC98BF02}"/>
              </a:ext>
            </a:extLst>
          </p:cNvPr>
          <p:cNvSpPr>
            <a:spLocks noGrp="1"/>
          </p:cNvSpPr>
          <p:nvPr>
            <p:ph type="body" idx="1"/>
          </p:nvPr>
        </p:nvSpPr>
        <p:spPr/>
        <p:txBody>
          <a:bodyPr/>
          <a:lstStyle/>
          <a:p>
            <a:r>
              <a:rPr lang="en-US" dirty="0"/>
              <a:t>Static benefits	</a:t>
            </a:r>
          </a:p>
        </p:txBody>
      </p:sp>
      <p:sp>
        <p:nvSpPr>
          <p:cNvPr id="5" name="Content Placeholder 4">
            <a:extLst>
              <a:ext uri="{FF2B5EF4-FFF2-40B4-BE49-F238E27FC236}">
                <a16:creationId xmlns:a16="http://schemas.microsoft.com/office/drawing/2014/main" id="{FD1FDA8F-66FD-6D4A-9DC3-AC54C4F9C2DC}"/>
              </a:ext>
            </a:extLst>
          </p:cNvPr>
          <p:cNvSpPr>
            <a:spLocks noGrp="1"/>
          </p:cNvSpPr>
          <p:nvPr>
            <p:ph sz="half" idx="2"/>
          </p:nvPr>
        </p:nvSpPr>
        <p:spPr/>
        <p:txBody>
          <a:bodyPr>
            <a:normAutofit fontScale="85000" lnSpcReduction="20000"/>
          </a:bodyPr>
          <a:lstStyle/>
          <a:p>
            <a:r>
              <a:rPr lang="en-US" dirty="0"/>
              <a:t>Foreign exchange earnings</a:t>
            </a:r>
          </a:p>
          <a:p>
            <a:r>
              <a:rPr lang="en-US" dirty="0"/>
              <a:t>Foreign direct investment</a:t>
            </a:r>
          </a:p>
          <a:p>
            <a:r>
              <a:rPr lang="en-US" dirty="0"/>
              <a:t>Employment generation</a:t>
            </a:r>
          </a:p>
          <a:p>
            <a:r>
              <a:rPr lang="en-US" dirty="0"/>
              <a:t>Government revenue</a:t>
            </a:r>
          </a:p>
          <a:p>
            <a:r>
              <a:rPr lang="en-US" dirty="0"/>
              <a:t>Export growth	</a:t>
            </a:r>
          </a:p>
        </p:txBody>
      </p:sp>
      <p:sp>
        <p:nvSpPr>
          <p:cNvPr id="6" name="Text Placeholder 5">
            <a:extLst>
              <a:ext uri="{FF2B5EF4-FFF2-40B4-BE49-F238E27FC236}">
                <a16:creationId xmlns:a16="http://schemas.microsoft.com/office/drawing/2014/main" id="{1FB71670-B069-2E4B-8930-7491A0A0E47B}"/>
              </a:ext>
            </a:extLst>
          </p:cNvPr>
          <p:cNvSpPr>
            <a:spLocks noGrp="1"/>
          </p:cNvSpPr>
          <p:nvPr>
            <p:ph type="body" sz="quarter" idx="3"/>
          </p:nvPr>
        </p:nvSpPr>
        <p:spPr/>
        <p:txBody>
          <a:bodyPr/>
          <a:lstStyle/>
          <a:p>
            <a:r>
              <a:rPr lang="en-US" dirty="0"/>
              <a:t>Dynamic benefits</a:t>
            </a:r>
          </a:p>
        </p:txBody>
      </p:sp>
      <p:sp>
        <p:nvSpPr>
          <p:cNvPr id="7" name="Content Placeholder 6">
            <a:extLst>
              <a:ext uri="{FF2B5EF4-FFF2-40B4-BE49-F238E27FC236}">
                <a16:creationId xmlns:a16="http://schemas.microsoft.com/office/drawing/2014/main" id="{8D1F3AE5-B504-7847-958D-BF2B1E661467}"/>
              </a:ext>
            </a:extLst>
          </p:cNvPr>
          <p:cNvSpPr>
            <a:spLocks noGrp="1"/>
          </p:cNvSpPr>
          <p:nvPr>
            <p:ph sz="quarter" idx="4"/>
          </p:nvPr>
        </p:nvSpPr>
        <p:spPr/>
        <p:txBody>
          <a:bodyPr>
            <a:normAutofit fontScale="85000" lnSpcReduction="20000"/>
          </a:bodyPr>
          <a:lstStyle/>
          <a:p>
            <a:r>
              <a:rPr lang="en-US" dirty="0"/>
              <a:t>Skills upgrading</a:t>
            </a:r>
          </a:p>
          <a:p>
            <a:r>
              <a:rPr lang="en-US" dirty="0"/>
              <a:t>Testing field for wider economic reform</a:t>
            </a:r>
          </a:p>
          <a:p>
            <a:r>
              <a:rPr lang="en-US" dirty="0"/>
              <a:t>Technology transfer</a:t>
            </a:r>
          </a:p>
          <a:p>
            <a:r>
              <a:rPr lang="en-US" dirty="0"/>
              <a:t>Demonstration effect</a:t>
            </a:r>
          </a:p>
          <a:p>
            <a:r>
              <a:rPr lang="en-US" dirty="0"/>
              <a:t>Export diversification</a:t>
            </a:r>
          </a:p>
          <a:p>
            <a:r>
              <a:rPr lang="en-US" dirty="0"/>
              <a:t>Enhancing trade efficiency of domestic firms</a:t>
            </a:r>
          </a:p>
          <a:p>
            <a:r>
              <a:rPr lang="en-US" dirty="0"/>
              <a:t>Formation of industry clusters</a:t>
            </a:r>
          </a:p>
          <a:p>
            <a:r>
              <a:rPr lang="en-US" dirty="0"/>
              <a:t>Integration into global value chains</a:t>
            </a:r>
          </a:p>
        </p:txBody>
      </p:sp>
    </p:spTree>
    <p:extLst>
      <p:ext uri="{BB962C8B-B14F-4D97-AF65-F5344CB8AC3E}">
        <p14:creationId xmlns:p14="http://schemas.microsoft.com/office/powerpoint/2010/main" val="30067811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32BC01B-440F-D14E-8A9A-20EE0B2F78D8}"/>
              </a:ext>
            </a:extLst>
          </p:cNvPr>
          <p:cNvSpPr>
            <a:spLocks noGrp="1"/>
          </p:cNvSpPr>
          <p:nvPr>
            <p:ph type="title"/>
          </p:nvPr>
        </p:nvSpPr>
        <p:spPr/>
        <p:txBody>
          <a:bodyPr/>
          <a:lstStyle/>
          <a:p>
            <a:r>
              <a:rPr lang="en-US" dirty="0"/>
              <a:t>Advertised attraction for investment: Benefits for investors</a:t>
            </a:r>
          </a:p>
        </p:txBody>
      </p:sp>
      <p:sp>
        <p:nvSpPr>
          <p:cNvPr id="8" name="Content Placeholder 7">
            <a:extLst>
              <a:ext uri="{FF2B5EF4-FFF2-40B4-BE49-F238E27FC236}">
                <a16:creationId xmlns:a16="http://schemas.microsoft.com/office/drawing/2014/main" id="{065B48BF-5A94-9047-BB21-765997984BF8}"/>
              </a:ext>
            </a:extLst>
          </p:cNvPr>
          <p:cNvSpPr>
            <a:spLocks noGrp="1"/>
          </p:cNvSpPr>
          <p:nvPr>
            <p:ph sz="half" idx="1"/>
          </p:nvPr>
        </p:nvSpPr>
        <p:spPr>
          <a:xfrm>
            <a:off x="838199" y="1825625"/>
            <a:ext cx="7425267" cy="4351338"/>
          </a:xfrm>
        </p:spPr>
        <p:txBody>
          <a:bodyPr>
            <a:normAutofit/>
          </a:bodyPr>
          <a:lstStyle/>
          <a:p>
            <a:r>
              <a:rPr lang="en-US" dirty="0"/>
              <a:t>Open economy</a:t>
            </a:r>
          </a:p>
          <a:p>
            <a:r>
              <a:rPr lang="en-US" dirty="0"/>
              <a:t>Investment incentives (tax)</a:t>
            </a:r>
          </a:p>
          <a:p>
            <a:r>
              <a:rPr lang="en-US" dirty="0"/>
              <a:t>One stop service</a:t>
            </a:r>
          </a:p>
          <a:p>
            <a:r>
              <a:rPr lang="en-US" dirty="0">
                <a:solidFill>
                  <a:srgbClr val="FF0000"/>
                </a:solidFill>
              </a:rPr>
              <a:t>Strategic location and infrastructure</a:t>
            </a:r>
          </a:p>
          <a:p>
            <a:r>
              <a:rPr lang="en-US" dirty="0"/>
              <a:t>Preferential trading status</a:t>
            </a:r>
          </a:p>
          <a:p>
            <a:r>
              <a:rPr lang="en-US" dirty="0"/>
              <a:t>Market access</a:t>
            </a:r>
          </a:p>
          <a:p>
            <a:r>
              <a:rPr lang="en-US" dirty="0">
                <a:solidFill>
                  <a:srgbClr val="FF0000"/>
                </a:solidFill>
              </a:rPr>
              <a:t>Competitive labor force </a:t>
            </a:r>
          </a:p>
          <a:p>
            <a:pPr lvl="1"/>
            <a:r>
              <a:rPr lang="en-US" dirty="0"/>
              <a:t>Lower wages, young labor force </a:t>
            </a:r>
          </a:p>
          <a:p>
            <a:pPr lvl="1"/>
            <a:r>
              <a:rPr lang="en-US" dirty="0"/>
              <a:t>Labor relations</a:t>
            </a:r>
          </a:p>
        </p:txBody>
      </p:sp>
      <p:sp>
        <p:nvSpPr>
          <p:cNvPr id="9" name="Content Placeholder 8">
            <a:extLst>
              <a:ext uri="{FF2B5EF4-FFF2-40B4-BE49-F238E27FC236}">
                <a16:creationId xmlns:a16="http://schemas.microsoft.com/office/drawing/2014/main" id="{386BC597-DBC5-1348-AA97-2ED7691A5CC5}"/>
              </a:ext>
            </a:extLst>
          </p:cNvPr>
          <p:cNvSpPr>
            <a:spLocks noGrp="1"/>
          </p:cNvSpPr>
          <p:nvPr>
            <p:ph sz="half" idx="2"/>
          </p:nvPr>
        </p:nvSpPr>
        <p:spPr>
          <a:xfrm>
            <a:off x="8636000" y="1825625"/>
            <a:ext cx="2717800" cy="4351338"/>
          </a:xfrm>
        </p:spPr>
        <p:txBody>
          <a:bodyPr>
            <a:normAutofit/>
          </a:bodyPr>
          <a:lstStyle/>
          <a:p>
            <a:r>
              <a:rPr lang="en-US" dirty="0">
                <a:solidFill>
                  <a:srgbClr val="FF0000"/>
                </a:solidFill>
              </a:rPr>
              <a:t>Domestic factors most important to firm decisions (ADB 2015)</a:t>
            </a:r>
          </a:p>
        </p:txBody>
      </p:sp>
    </p:spTree>
    <p:extLst>
      <p:ext uri="{BB962C8B-B14F-4D97-AF65-F5344CB8AC3E}">
        <p14:creationId xmlns:p14="http://schemas.microsoft.com/office/powerpoint/2010/main" val="31269501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225A4D95-0AE8-624C-9664-B6BADC56ECDA}"/>
              </a:ext>
            </a:extLst>
          </p:cNvPr>
          <p:cNvSpPr>
            <a:spLocks noGrp="1"/>
          </p:cNvSpPr>
          <p:nvPr>
            <p:ph type="title"/>
          </p:nvPr>
        </p:nvSpPr>
        <p:spPr/>
        <p:txBody>
          <a:bodyPr>
            <a:normAutofit fontScale="90000"/>
          </a:bodyPr>
          <a:lstStyle/>
          <a:p>
            <a:r>
              <a:rPr lang="en-US" dirty="0"/>
              <a:t>Does SEZ benefit women workers?</a:t>
            </a:r>
            <a:br>
              <a:rPr lang="en-US" dirty="0"/>
            </a:br>
            <a:r>
              <a:rPr lang="en-US" dirty="0"/>
              <a:t>Does it contribute to gender equality?</a:t>
            </a:r>
          </a:p>
        </p:txBody>
      </p:sp>
      <p:sp>
        <p:nvSpPr>
          <p:cNvPr id="10" name="Text Placeholder 9">
            <a:extLst>
              <a:ext uri="{FF2B5EF4-FFF2-40B4-BE49-F238E27FC236}">
                <a16:creationId xmlns:a16="http://schemas.microsoft.com/office/drawing/2014/main" id="{B063DA2F-FDAA-2C4C-97DF-7810A5D4019C}"/>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95961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FBE3213-9243-3047-97E7-5735A6CAB6A0}"/>
              </a:ext>
            </a:extLst>
          </p:cNvPr>
          <p:cNvSpPr>
            <a:spLocks noGrp="1"/>
          </p:cNvSpPr>
          <p:nvPr>
            <p:ph type="title"/>
          </p:nvPr>
        </p:nvSpPr>
        <p:spPr/>
        <p:txBody>
          <a:bodyPr/>
          <a:lstStyle/>
          <a:p>
            <a:r>
              <a:rPr lang="en-US" dirty="0"/>
              <a:t>Employment creation</a:t>
            </a:r>
          </a:p>
        </p:txBody>
      </p:sp>
      <p:sp>
        <p:nvSpPr>
          <p:cNvPr id="5" name="Content Placeholder 4">
            <a:extLst>
              <a:ext uri="{FF2B5EF4-FFF2-40B4-BE49-F238E27FC236}">
                <a16:creationId xmlns:a16="http://schemas.microsoft.com/office/drawing/2014/main" id="{B014A793-EA27-2343-90C1-78BD8BF40EDB}"/>
              </a:ext>
            </a:extLst>
          </p:cNvPr>
          <p:cNvSpPr>
            <a:spLocks noGrp="1"/>
          </p:cNvSpPr>
          <p:nvPr>
            <p:ph idx="1"/>
          </p:nvPr>
        </p:nvSpPr>
        <p:spPr/>
        <p:txBody>
          <a:bodyPr>
            <a:normAutofit lnSpcReduction="10000"/>
          </a:bodyPr>
          <a:lstStyle/>
          <a:p>
            <a:r>
              <a:rPr lang="en-US" dirty="0"/>
              <a:t>Increase in exports </a:t>
            </a:r>
            <a:r>
              <a:rPr lang="en-US" dirty="0">
                <a:sym typeface="Wingdings" pitchFamily="2" charset="2"/>
              </a:rPr>
              <a:t> increased female employment in manufacturing</a:t>
            </a:r>
          </a:p>
          <a:p>
            <a:pPr lvl="1"/>
            <a:r>
              <a:rPr lang="en-US" dirty="0">
                <a:sym typeface="Wingdings" pitchFamily="2" charset="2"/>
              </a:rPr>
              <a:t>Feminized workforce (60-80%)</a:t>
            </a:r>
          </a:p>
          <a:p>
            <a:endParaRPr lang="en-US" dirty="0">
              <a:sym typeface="Wingdings" pitchFamily="2" charset="2"/>
            </a:endParaRPr>
          </a:p>
          <a:p>
            <a:r>
              <a:rPr lang="en-US" dirty="0">
                <a:sym typeface="Wingdings" pitchFamily="2" charset="2"/>
              </a:rPr>
              <a:t> Increase in trade increased gender wage gaps in manufacturing (</a:t>
            </a:r>
            <a:r>
              <a:rPr lang="en-US" dirty="0" err="1">
                <a:sym typeface="Wingdings" pitchFamily="2" charset="2"/>
              </a:rPr>
              <a:t>eg.</a:t>
            </a:r>
            <a:r>
              <a:rPr lang="en-US" dirty="0">
                <a:sym typeface="Wingdings" pitchFamily="2" charset="2"/>
              </a:rPr>
              <a:t> Taiwan, S. Korea, India)</a:t>
            </a:r>
          </a:p>
          <a:p>
            <a:endParaRPr lang="en-US" dirty="0">
              <a:sym typeface="Wingdings" pitchFamily="2" charset="2"/>
            </a:endParaRPr>
          </a:p>
          <a:p>
            <a:r>
              <a:rPr lang="en-US" dirty="0">
                <a:sym typeface="Wingdings" pitchFamily="2" charset="2"/>
              </a:rPr>
              <a:t>Women’s total work hours in production and reproduction increased.</a:t>
            </a:r>
          </a:p>
          <a:p>
            <a:endParaRPr lang="en-US" dirty="0">
              <a:sym typeface="Wingdings" pitchFamily="2" charset="2"/>
            </a:endParaRPr>
          </a:p>
          <a:p>
            <a:r>
              <a:rPr lang="en-US" dirty="0">
                <a:sym typeface="Wingdings" pitchFamily="2" charset="2"/>
              </a:rPr>
              <a:t>In some places, stigmatized.</a:t>
            </a:r>
          </a:p>
          <a:p>
            <a:endParaRPr lang="en-US" dirty="0"/>
          </a:p>
        </p:txBody>
      </p:sp>
    </p:spTree>
    <p:extLst>
      <p:ext uri="{BB962C8B-B14F-4D97-AF65-F5344CB8AC3E}">
        <p14:creationId xmlns:p14="http://schemas.microsoft.com/office/powerpoint/2010/main" val="18539917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40B835-52CB-EE41-BD99-0B0A23EBB06D}"/>
              </a:ext>
            </a:extLst>
          </p:cNvPr>
          <p:cNvSpPr>
            <a:spLocks noGrp="1"/>
          </p:cNvSpPr>
          <p:nvPr>
            <p:ph type="title"/>
          </p:nvPr>
        </p:nvSpPr>
        <p:spPr/>
        <p:txBody>
          <a:bodyPr/>
          <a:lstStyle/>
          <a:p>
            <a:r>
              <a:rPr lang="en-US" dirty="0"/>
              <a:t>Working condition</a:t>
            </a:r>
          </a:p>
        </p:txBody>
      </p:sp>
      <p:sp>
        <p:nvSpPr>
          <p:cNvPr id="3" name="Content Placeholder 2">
            <a:extLst>
              <a:ext uri="{FF2B5EF4-FFF2-40B4-BE49-F238E27FC236}">
                <a16:creationId xmlns:a16="http://schemas.microsoft.com/office/drawing/2014/main" id="{F7183E31-9379-8943-A6F2-FE83B60CE2DA}"/>
              </a:ext>
            </a:extLst>
          </p:cNvPr>
          <p:cNvSpPr>
            <a:spLocks noGrp="1"/>
          </p:cNvSpPr>
          <p:nvPr>
            <p:ph idx="1"/>
          </p:nvPr>
        </p:nvSpPr>
        <p:spPr/>
        <p:txBody>
          <a:bodyPr/>
          <a:lstStyle/>
          <a:p>
            <a:r>
              <a:rPr lang="en-US" dirty="0"/>
              <a:t>Better working condition and infrastructure in SEZ?</a:t>
            </a:r>
          </a:p>
          <a:p>
            <a:endParaRPr lang="en-US" dirty="0"/>
          </a:p>
          <a:p>
            <a:r>
              <a:rPr lang="en-US" dirty="0"/>
              <a:t>Sexual harassment at work and on the way to work</a:t>
            </a:r>
          </a:p>
          <a:p>
            <a:endParaRPr lang="en-US" dirty="0"/>
          </a:p>
          <a:p>
            <a:r>
              <a:rPr lang="en-US" dirty="0"/>
              <a:t>Health improvement program </a:t>
            </a:r>
          </a:p>
          <a:p>
            <a:pPr lvl="1"/>
            <a:r>
              <a:rPr lang="en-US" dirty="0"/>
              <a:t>Bangladesh:   3:1 return on investment due to decreasing health-related absenteeism and staff turnover</a:t>
            </a:r>
          </a:p>
        </p:txBody>
      </p:sp>
    </p:spTree>
    <p:extLst>
      <p:ext uri="{BB962C8B-B14F-4D97-AF65-F5344CB8AC3E}">
        <p14:creationId xmlns:p14="http://schemas.microsoft.com/office/powerpoint/2010/main" val="30330089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18F8B-DDC6-5F4A-8787-931500A40EC7}"/>
              </a:ext>
            </a:extLst>
          </p:cNvPr>
          <p:cNvSpPr>
            <a:spLocks noGrp="1"/>
          </p:cNvSpPr>
          <p:nvPr>
            <p:ph type="title"/>
          </p:nvPr>
        </p:nvSpPr>
        <p:spPr/>
        <p:txBody>
          <a:bodyPr/>
          <a:lstStyle/>
          <a:p>
            <a:r>
              <a:rPr lang="en-US" dirty="0"/>
              <a:t>Minimum wage and promotion</a:t>
            </a:r>
          </a:p>
        </p:txBody>
      </p:sp>
      <p:sp>
        <p:nvSpPr>
          <p:cNvPr id="3" name="Content Placeholder 2">
            <a:extLst>
              <a:ext uri="{FF2B5EF4-FFF2-40B4-BE49-F238E27FC236}">
                <a16:creationId xmlns:a16="http://schemas.microsoft.com/office/drawing/2014/main" id="{992EA436-41F0-064C-AB67-528C82CE2353}"/>
              </a:ext>
            </a:extLst>
          </p:cNvPr>
          <p:cNvSpPr>
            <a:spLocks noGrp="1"/>
          </p:cNvSpPr>
          <p:nvPr>
            <p:ph idx="1"/>
          </p:nvPr>
        </p:nvSpPr>
        <p:spPr/>
        <p:txBody>
          <a:bodyPr>
            <a:normAutofit/>
          </a:bodyPr>
          <a:lstStyle/>
          <a:p>
            <a:r>
              <a:rPr lang="en-US" dirty="0"/>
              <a:t>Importance of minimum wage for equal pay</a:t>
            </a:r>
          </a:p>
          <a:p>
            <a:endParaRPr lang="en-US" dirty="0"/>
          </a:p>
          <a:p>
            <a:r>
              <a:rPr lang="en-US" dirty="0"/>
              <a:t>“Unskilled” Job</a:t>
            </a:r>
          </a:p>
          <a:p>
            <a:pPr lvl="1"/>
            <a:r>
              <a:rPr lang="en-US" dirty="0"/>
              <a:t>Considered as unskilled work and do not get promotion</a:t>
            </a:r>
          </a:p>
          <a:p>
            <a:pPr lvl="1"/>
            <a:r>
              <a:rPr lang="en-US" dirty="0"/>
              <a:t>No career prospect</a:t>
            </a:r>
          </a:p>
          <a:p>
            <a:pPr lvl="1"/>
            <a:r>
              <a:rPr lang="en-US" dirty="0"/>
              <a:t>No systematic training – upskilling</a:t>
            </a:r>
          </a:p>
          <a:p>
            <a:pPr lvl="1"/>
            <a:endParaRPr lang="en-US" dirty="0"/>
          </a:p>
          <a:p>
            <a:r>
              <a:rPr lang="en-US" dirty="0"/>
              <a:t>Job hopping to seek for better wages</a:t>
            </a:r>
          </a:p>
          <a:p>
            <a:pPr lvl="1"/>
            <a:r>
              <a:rPr lang="en-US" dirty="0"/>
              <a:t>High turnover</a:t>
            </a:r>
          </a:p>
          <a:p>
            <a:endParaRPr lang="en-US" dirty="0"/>
          </a:p>
          <a:p>
            <a:endParaRPr lang="en-US" dirty="0"/>
          </a:p>
        </p:txBody>
      </p:sp>
    </p:spTree>
    <p:extLst>
      <p:ext uri="{BB962C8B-B14F-4D97-AF65-F5344CB8AC3E}">
        <p14:creationId xmlns:p14="http://schemas.microsoft.com/office/powerpoint/2010/main" val="16850638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30BC2-CD62-9A4A-8457-99E65873F83D}"/>
              </a:ext>
            </a:extLst>
          </p:cNvPr>
          <p:cNvSpPr>
            <a:spLocks noGrp="1"/>
          </p:cNvSpPr>
          <p:nvPr>
            <p:ph type="title"/>
          </p:nvPr>
        </p:nvSpPr>
        <p:spPr/>
        <p:txBody>
          <a:bodyPr/>
          <a:lstStyle/>
          <a:p>
            <a:r>
              <a:rPr lang="en-US" dirty="0"/>
              <a:t>Childcare support</a:t>
            </a:r>
          </a:p>
        </p:txBody>
      </p:sp>
      <p:sp>
        <p:nvSpPr>
          <p:cNvPr id="3" name="Content Placeholder 2">
            <a:extLst>
              <a:ext uri="{FF2B5EF4-FFF2-40B4-BE49-F238E27FC236}">
                <a16:creationId xmlns:a16="http://schemas.microsoft.com/office/drawing/2014/main" id="{1B64E940-EC5F-1B40-8D9B-A525EBA14FD9}"/>
              </a:ext>
            </a:extLst>
          </p:cNvPr>
          <p:cNvSpPr>
            <a:spLocks noGrp="1"/>
          </p:cNvSpPr>
          <p:nvPr>
            <p:ph idx="1"/>
          </p:nvPr>
        </p:nvSpPr>
        <p:spPr/>
        <p:txBody>
          <a:bodyPr/>
          <a:lstStyle/>
          <a:p>
            <a:r>
              <a:rPr lang="en-US" dirty="0"/>
              <a:t>India:  Established creche </a:t>
            </a:r>
            <a:r>
              <a:rPr lang="en-US" dirty="0">
                <a:sym typeface="Wingdings" pitchFamily="2" charset="2"/>
              </a:rPr>
              <a:t> </a:t>
            </a:r>
            <a:r>
              <a:rPr lang="en-US" dirty="0"/>
              <a:t>Improved productivity and attendance by women workers with children</a:t>
            </a:r>
          </a:p>
          <a:p>
            <a:endParaRPr lang="en-US" dirty="0"/>
          </a:p>
          <a:p>
            <a:r>
              <a:rPr lang="en-US" dirty="0"/>
              <a:t>Some countries have laws to obligate companies to establish childcare centers </a:t>
            </a:r>
          </a:p>
          <a:p>
            <a:pPr lvl="1"/>
            <a:r>
              <a:rPr lang="en-US" dirty="0"/>
              <a:t>low utilization due to low quality, no staff, etc.</a:t>
            </a:r>
          </a:p>
          <a:p>
            <a:pPr lvl="1"/>
            <a:r>
              <a:rPr lang="en-US" dirty="0"/>
              <a:t>Leave children with others </a:t>
            </a:r>
            <a:r>
              <a:rPr lang="en-US" dirty="0">
                <a:sym typeface="Wingdings" pitchFamily="2" charset="2"/>
              </a:rPr>
              <a:t> can lead to absenteeism and turnover</a:t>
            </a:r>
          </a:p>
          <a:p>
            <a:pPr lvl="1"/>
            <a:endParaRPr lang="en-US" dirty="0"/>
          </a:p>
        </p:txBody>
      </p:sp>
    </p:spTree>
    <p:extLst>
      <p:ext uri="{BB962C8B-B14F-4D97-AF65-F5344CB8AC3E}">
        <p14:creationId xmlns:p14="http://schemas.microsoft.com/office/powerpoint/2010/main" val="14932948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TotalTime>
  <Words>845</Words>
  <Application>Microsoft Office PowerPoint</Application>
  <PresentationFormat>Widescreen</PresentationFormat>
  <Paragraphs>145</Paragraphs>
  <Slides>14</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Wingdings</vt:lpstr>
      <vt:lpstr>Office Theme</vt:lpstr>
      <vt:lpstr>Implications of Special Economic Zones Investment Policies on Women</vt:lpstr>
      <vt:lpstr>Special Economic Zones (SEZs)</vt:lpstr>
      <vt:lpstr>Expected benefits from SEZ. (Warr and Menon 2015)</vt:lpstr>
      <vt:lpstr>Advertised attraction for investment: Benefits for investors</vt:lpstr>
      <vt:lpstr>Does SEZ benefit women workers? Does it contribute to gender equality?</vt:lpstr>
      <vt:lpstr>Employment creation</vt:lpstr>
      <vt:lpstr>Working condition</vt:lpstr>
      <vt:lpstr>Minimum wage and promotion</vt:lpstr>
      <vt:lpstr>Childcare support</vt:lpstr>
      <vt:lpstr>Women’s role in supporting the family</vt:lpstr>
      <vt:lpstr>Access to information</vt:lpstr>
      <vt:lpstr>Collective action</vt:lpstr>
      <vt:lpstr>Exclusion and linkages</vt:lpstr>
      <vt:lpstr>Group discussion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Implications of Special Economic Zones Investment Policies on Women</dc:title>
  <dc:creator>k</dc:creator>
  <cp:lastModifiedBy>nucharat32@gmail.com</cp:lastModifiedBy>
  <cp:revision>11</cp:revision>
  <dcterms:created xsi:type="dcterms:W3CDTF">2019-03-23T13:51:35Z</dcterms:created>
  <dcterms:modified xsi:type="dcterms:W3CDTF">2019-03-25T06:38:49Z</dcterms:modified>
</cp:coreProperties>
</file>